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1" r:id="rId1"/>
    <p:sldMasterId id="2147483664" r:id="rId2"/>
  </p:sldMasterIdLst>
  <p:notesMasterIdLst>
    <p:notesMasterId r:id="rId26"/>
  </p:notesMasterIdLst>
  <p:handoutMasterIdLst>
    <p:handoutMasterId r:id="rId27"/>
  </p:handoutMasterIdLst>
  <p:sldIdLst>
    <p:sldId id="415" r:id="rId3"/>
    <p:sldId id="419" r:id="rId4"/>
    <p:sldId id="420" r:id="rId5"/>
    <p:sldId id="416" r:id="rId6"/>
    <p:sldId id="418" r:id="rId7"/>
    <p:sldId id="426" r:id="rId8"/>
    <p:sldId id="396" r:id="rId9"/>
    <p:sldId id="423" r:id="rId10"/>
    <p:sldId id="401" r:id="rId11"/>
    <p:sldId id="400" r:id="rId12"/>
    <p:sldId id="404" r:id="rId13"/>
    <p:sldId id="427" r:id="rId14"/>
    <p:sldId id="428" r:id="rId15"/>
    <p:sldId id="361" r:id="rId16"/>
    <p:sldId id="417" r:id="rId17"/>
    <p:sldId id="424" r:id="rId18"/>
    <p:sldId id="425" r:id="rId19"/>
    <p:sldId id="411" r:id="rId20"/>
    <p:sldId id="422" r:id="rId21"/>
    <p:sldId id="407" r:id="rId22"/>
    <p:sldId id="406" r:id="rId23"/>
    <p:sldId id="414" r:id="rId24"/>
    <p:sldId id="429" r:id="rId25"/>
  </p:sldIdLst>
  <p:sldSz cx="9144000" cy="6858000" type="screen4x3"/>
  <p:notesSz cx="7023100" cy="9309100"/>
  <p:embeddedFontLst>
    <p:embeddedFont>
      <p:font typeface="Candara" panose="020E0502030303020204" pitchFamily="34" charset="0"/>
      <p:regular r:id="rId28"/>
      <p:bold r:id="rId29"/>
      <p:italic r:id="rId30"/>
      <p:boldItalic r:id="rId31"/>
    </p:embeddedFont>
    <p:embeddedFont>
      <p:font typeface="Adobe Devanagari" panose="02040503050201020203" pitchFamily="18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Optimum" panose="020B0604020202020204"/>
      <p:regular r:id="rId40"/>
      <p:bold r:id="rId4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8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Optimum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8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Optimum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8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Optimum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8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Optimum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8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Optimum" pitchFamily="2" charset="0"/>
        <a:ea typeface="+mn-ea"/>
        <a:cs typeface="+mn-cs"/>
      </a:defRPr>
    </a:lvl5pPr>
    <a:lvl6pPr marL="2286000" algn="l" defTabSz="914400" rtl="0" eaLnBrk="1" latinLnBrk="0" hangingPunct="1">
      <a:defRPr kumimoji="1" sz="28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Optimum" pitchFamily="2" charset="0"/>
        <a:ea typeface="+mn-ea"/>
        <a:cs typeface="+mn-cs"/>
      </a:defRPr>
    </a:lvl6pPr>
    <a:lvl7pPr marL="2743200" algn="l" defTabSz="914400" rtl="0" eaLnBrk="1" latinLnBrk="0" hangingPunct="1">
      <a:defRPr kumimoji="1" sz="28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Optimum" pitchFamily="2" charset="0"/>
        <a:ea typeface="+mn-ea"/>
        <a:cs typeface="+mn-cs"/>
      </a:defRPr>
    </a:lvl7pPr>
    <a:lvl8pPr marL="3200400" algn="l" defTabSz="914400" rtl="0" eaLnBrk="1" latinLnBrk="0" hangingPunct="1">
      <a:defRPr kumimoji="1" sz="28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Optimum" pitchFamily="2" charset="0"/>
        <a:ea typeface="+mn-ea"/>
        <a:cs typeface="+mn-cs"/>
      </a:defRPr>
    </a:lvl8pPr>
    <a:lvl9pPr marL="3657600" algn="l" defTabSz="914400" rtl="0" eaLnBrk="1" latinLnBrk="0" hangingPunct="1">
      <a:defRPr kumimoji="1" sz="28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Optimum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rt Thomas " initials="A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00"/>
    <a:srgbClr val="FFFF00"/>
    <a:srgbClr val="FF3399"/>
    <a:srgbClr val="003399"/>
    <a:srgbClr val="FF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9" autoAdjust="0"/>
    <p:restoredTop sz="90663" autoAdjust="0"/>
  </p:normalViewPr>
  <p:slideViewPr>
    <p:cSldViewPr snapToGrid="0">
      <p:cViewPr varScale="1">
        <p:scale>
          <a:sx n="77" d="100"/>
          <a:sy n="77" d="100"/>
        </p:scale>
        <p:origin x="145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2400" y="72"/>
      </p:cViewPr>
      <p:guideLst>
        <p:guide orient="horz" pos="2933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344" cy="46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5" tIns="46623" rIns="93245" bIns="46623" numCol="1" anchor="t" anchorCtr="0" compatLnSpc="1">
            <a:prstTxWarp prst="textNoShape">
              <a:avLst/>
            </a:prstTxWarp>
          </a:bodyPr>
          <a:lstStyle>
            <a:lvl1pPr>
              <a:defRPr sz="1100" b="0">
                <a:effectLst/>
                <a:latin typeface="Times New Roman" pitchFamily="18" charset="0"/>
              </a:defRPr>
            </a:lvl1pPr>
          </a:lstStyle>
          <a:p>
            <a:r>
              <a:rPr lang="en-US" smtClean="0">
                <a:latin typeface="Candara" pitchFamily="34" charset="0"/>
              </a:rPr>
              <a:t>School of Information Studies</a:t>
            </a:r>
            <a:endParaRPr lang="en-US">
              <a:latin typeface="Candara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9757" y="0"/>
            <a:ext cx="3043344" cy="46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5" tIns="46623" rIns="93245" bIns="46623" numCol="1" anchor="t" anchorCtr="0" compatLnSpc="1">
            <a:prstTxWarp prst="textNoShape">
              <a:avLst/>
            </a:prstTxWarp>
          </a:bodyPr>
          <a:lstStyle>
            <a:lvl1pPr algn="r">
              <a:defRPr sz="1100" b="0">
                <a:effectLst/>
                <a:latin typeface="Times New Roman" pitchFamily="18" charset="0"/>
              </a:defRPr>
            </a:lvl1pPr>
          </a:lstStyle>
          <a:p>
            <a:endParaRPr lang="en-US">
              <a:latin typeface="Candara" pitchFamily="34" charset="0"/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8843644"/>
            <a:ext cx="4682066" cy="46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5" tIns="46623" rIns="93245" bIns="46623" numCol="1" anchor="b" anchorCtr="0" compatLnSpc="1">
            <a:prstTxWarp prst="textNoShape">
              <a:avLst/>
            </a:prstTxWarp>
          </a:bodyPr>
          <a:lstStyle>
            <a:lvl1pPr>
              <a:defRPr sz="1100" b="0">
                <a:effectLst/>
                <a:latin typeface="Times New Roman" pitchFamily="18" charset="0"/>
              </a:defRPr>
            </a:lvl1pPr>
          </a:lstStyle>
          <a:p>
            <a:endParaRPr lang="en-US" dirty="0" smtClean="0">
              <a:latin typeface="Candara" pitchFamily="34" charset="0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838138" y="8843644"/>
            <a:ext cx="2184965" cy="46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5" tIns="46623" rIns="93245" bIns="46623" numCol="1" anchor="b" anchorCtr="0" compatLnSpc="1">
            <a:prstTxWarp prst="textNoShape">
              <a:avLst/>
            </a:prstTxWarp>
          </a:bodyPr>
          <a:lstStyle>
            <a:lvl1pPr algn="r">
              <a:defRPr sz="1100" b="0">
                <a:effectLst/>
                <a:latin typeface="Times New Roman" pitchFamily="18" charset="0"/>
              </a:defRPr>
            </a:lvl1pPr>
          </a:lstStyle>
          <a:p>
            <a:fld id="{A40CE6FD-6F59-4FA8-A04E-2C75194543E1}" type="slidenum">
              <a:rPr lang="en-US">
                <a:latin typeface="Candara" pitchFamily="34" charset="0"/>
              </a:rPr>
              <a:pPr/>
              <a:t>‹#›</a:t>
            </a:fld>
            <a:endParaRPr lang="en-US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521867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344" cy="46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5" tIns="46623" rIns="93245" bIns="46623" numCol="1" anchor="t" anchorCtr="0" compatLnSpc="1">
            <a:prstTxWarp prst="textNoShape">
              <a:avLst/>
            </a:prstTxWarp>
          </a:bodyPr>
          <a:lstStyle>
            <a:lvl1pPr>
              <a:defRPr sz="1100" b="0">
                <a:effectLst/>
                <a:latin typeface="Candara" pitchFamily="34" charset="0"/>
              </a:defRPr>
            </a:lvl1pPr>
          </a:lstStyle>
          <a:p>
            <a:r>
              <a:rPr lang="en-US" smtClean="0"/>
              <a:t>School of Information Studies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9757" y="0"/>
            <a:ext cx="3043344" cy="46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5" tIns="46623" rIns="93245" bIns="46623" numCol="1" anchor="t" anchorCtr="0" compatLnSpc="1">
            <a:prstTxWarp prst="textNoShape">
              <a:avLst/>
            </a:prstTxWarp>
          </a:bodyPr>
          <a:lstStyle>
            <a:lvl1pPr algn="r">
              <a:defRPr sz="1100" b="0">
                <a:effectLst/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1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696913"/>
            <a:ext cx="4654550" cy="3490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041" y="4421822"/>
            <a:ext cx="5147023" cy="4189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5" tIns="46623" rIns="93245" bIns="466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3644"/>
            <a:ext cx="3043344" cy="46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5" tIns="46623" rIns="93245" bIns="46623" numCol="1" anchor="b" anchorCtr="0" compatLnSpc="1">
            <a:prstTxWarp prst="textNoShape">
              <a:avLst/>
            </a:prstTxWarp>
          </a:bodyPr>
          <a:lstStyle>
            <a:lvl1pPr>
              <a:defRPr sz="1100" b="0">
                <a:effectLst/>
                <a:latin typeface="Candara" pitchFamily="34" charset="0"/>
              </a:defRPr>
            </a:lvl1pPr>
          </a:lstStyle>
          <a:p>
            <a:r>
              <a:rPr lang="en-US" smtClean="0"/>
              <a:t>IST447/747 – Complex Issues in IT Project Management</a:t>
            </a:r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9757" y="8843644"/>
            <a:ext cx="3043344" cy="46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5" tIns="46623" rIns="93245" bIns="46623" numCol="1" anchor="b" anchorCtr="0" compatLnSpc="1">
            <a:prstTxWarp prst="textNoShape">
              <a:avLst/>
            </a:prstTxWarp>
          </a:bodyPr>
          <a:lstStyle>
            <a:lvl1pPr algn="r">
              <a:defRPr sz="1100" b="0">
                <a:effectLst/>
                <a:latin typeface="Candara" pitchFamily="34" charset="0"/>
              </a:defRPr>
            </a:lvl1pPr>
          </a:lstStyle>
          <a:p>
            <a:fld id="{59BE6121-9DC8-475D-839C-1367BBA39E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4088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ndara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ndara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ndara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ndara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ndar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38736E-DD6A-49FC-A5C9-AD1606DB373E}" type="slidenum">
              <a:rPr lang="en-US"/>
              <a:pPr/>
              <a:t>1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IST447/747 – Complex Issues in IT Project Management</a:t>
            </a:r>
            <a:endParaRPr lang="en-US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School of Information Studies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610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School of Information Studies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IST447/747 – Complex Issues in IT Project Management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E6121-9DC8-475D-839C-1367BBA39E8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00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 userDrawn="1"/>
        </p:nvSpPr>
        <p:spPr bwMode="auto">
          <a:xfrm>
            <a:off x="381000" y="0"/>
            <a:ext cx="1447800" cy="6856413"/>
          </a:xfrm>
          <a:prstGeom prst="rect">
            <a:avLst/>
          </a:prstGeom>
          <a:solidFill>
            <a:srgbClr val="003399">
              <a:alpha val="48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US">
              <a:latin typeface="Candara" pitchFamily="34" charset="0"/>
            </a:endParaRPr>
          </a:p>
        </p:txBody>
      </p:sp>
      <p:sp>
        <p:nvSpPr>
          <p:cNvPr id="105475" name="Rectangle 3"/>
          <p:cNvSpPr>
            <a:spLocks noChangeArrowheads="1"/>
          </p:cNvSpPr>
          <p:nvPr/>
        </p:nvSpPr>
        <p:spPr bwMode="auto">
          <a:xfrm>
            <a:off x="685800" y="2438400"/>
            <a:ext cx="8456613" cy="762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US">
              <a:latin typeface="Candara" pitchFamily="34" charset="0"/>
            </a:endParaRPr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676275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1">
                <a:latin typeface="+mn-lt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2041525" y="6172200"/>
            <a:ext cx="5045075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The Culture of Teaching at the iSchool</a:t>
            </a:r>
            <a:endParaRPr lang="en-US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239000" y="6172200"/>
            <a:ext cx="1219200" cy="457200"/>
          </a:xfrm>
        </p:spPr>
        <p:txBody>
          <a:bodyPr/>
          <a:lstStyle>
            <a:lvl1pPr>
              <a:defRPr/>
            </a:lvl1pPr>
          </a:lstStyle>
          <a:p>
            <a:fld id="{AF1C6DBA-4ABC-442C-AA37-D9A8C8965C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5480" name="Rectangle 8"/>
          <p:cNvSpPr>
            <a:spLocks noChangeArrowheads="1"/>
          </p:cNvSpPr>
          <p:nvPr/>
        </p:nvSpPr>
        <p:spPr bwMode="auto">
          <a:xfrm>
            <a:off x="0" y="3505200"/>
            <a:ext cx="4724400" cy="1524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US">
              <a:latin typeface="Candara" pitchFamily="34" charset="0"/>
            </a:endParaRPr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92834"/>
            <a:ext cx="4225512" cy="7359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dobe Devanagari" panose="02040503050201020203" pitchFamily="18" charset="0"/>
              </a:defRPr>
            </a:lvl1pPr>
          </a:lstStyle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Arial" panose="020B0604020202020204" pitchFamily="34" charset="0"/>
              </a:rPr>
              <a:t>The Culture of Teaching at the iSchool</a:t>
            </a:r>
            <a:endParaRPr lang="en-US" dirty="0">
              <a:solidFill>
                <a:prstClr val="white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A5886DA-398B-4BBF-BD0F-18517E9562F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727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dobe Devanagari" panose="02040503050201020203" pitchFamily="18" charset="0"/>
              </a:defRPr>
            </a:lvl1pPr>
          </a:lstStyle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Arial" panose="020B0604020202020204" pitchFamily="34" charset="0"/>
              </a:rPr>
              <a:t>The Culture of Teaching at the iSchool</a:t>
            </a:r>
            <a:endParaRPr lang="en-US" dirty="0">
              <a:solidFill>
                <a:prstClr val="white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A5886DA-398B-4BBF-BD0F-18517E9562F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080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dobe Devanagari" panose="02040503050201020203" pitchFamily="18" charset="0"/>
              </a:defRPr>
            </a:lvl1pPr>
          </a:lstStyle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Arial" panose="020B0604020202020204" pitchFamily="34" charset="0"/>
              </a:rPr>
              <a:t>The Culture of Teaching at the iSchool</a:t>
            </a:r>
            <a:endParaRPr lang="en-US" dirty="0">
              <a:solidFill>
                <a:prstClr val="white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A5886DA-398B-4BBF-BD0F-18517E9562F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71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dobe Devanagari" panose="02040503050201020203" pitchFamily="18" charset="0"/>
              </a:defRPr>
            </a:lvl1pPr>
          </a:lstStyle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Arial" panose="020B0604020202020204" pitchFamily="34" charset="0"/>
              </a:rPr>
              <a:t>The Culture of Teaching at the iSchool</a:t>
            </a:r>
            <a:endParaRPr lang="en-US" dirty="0">
              <a:solidFill>
                <a:prstClr val="white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A5886DA-398B-4BBF-BD0F-18517E9562F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106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dobe Devanagari" panose="02040503050201020203" pitchFamily="18" charset="0"/>
              </a:defRPr>
            </a:lvl1pPr>
          </a:lstStyle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Arial" panose="020B0604020202020204" pitchFamily="34" charset="0"/>
              </a:rPr>
              <a:t>The Culture of Teaching at the iSchool</a:t>
            </a:r>
            <a:endParaRPr lang="en-US" dirty="0">
              <a:solidFill>
                <a:prstClr val="white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A5886DA-398B-4BBF-BD0F-18517E9562F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474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dobe Devanagari" panose="02040503050201020203" pitchFamily="18" charset="0"/>
              </a:defRPr>
            </a:lvl1pPr>
          </a:lstStyle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Arial" panose="020B0604020202020204" pitchFamily="34" charset="0"/>
              </a:rPr>
              <a:t>The Culture of Teaching at the iSchool</a:t>
            </a:r>
            <a:endParaRPr lang="en-US" dirty="0">
              <a:solidFill>
                <a:prstClr val="white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A5886DA-398B-4BBF-BD0F-18517E9562F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50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975" y="558798"/>
            <a:ext cx="77692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435658" y="6172200"/>
            <a:ext cx="3803342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The Culture of Teaching at the iSchool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396BC1B-2524-4560-9D61-F209827D6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435658" y="6172200"/>
            <a:ext cx="3803342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The Culture of Teaching at the iSchool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F8434B4-284B-4E9C-9C21-D94FF1E83B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975" y="457200"/>
            <a:ext cx="77692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497802" y="6172200"/>
            <a:ext cx="3741198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The Culture of Teaching at the iSchool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391400" y="6172200"/>
            <a:ext cx="1066800" cy="457200"/>
          </a:xfrm>
        </p:spPr>
        <p:txBody>
          <a:bodyPr/>
          <a:lstStyle>
            <a:lvl1pPr>
              <a:defRPr/>
            </a:lvl1pPr>
          </a:lstStyle>
          <a:p>
            <a:fld id="{205613AB-7571-4FCC-B0CF-91C76F9C8A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dobe Devanagari" panose="02040503050201020203" pitchFamily="18" charset="0"/>
              </a:defRPr>
            </a:lvl1pPr>
          </a:lstStyle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Arial" panose="020B0604020202020204" pitchFamily="34" charset="0"/>
              </a:rPr>
              <a:t>The Culture of Teaching at the iSchool</a:t>
            </a:r>
            <a:endParaRPr lang="en-US" dirty="0">
              <a:solidFill>
                <a:prstClr val="white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A5886DA-398B-4BBF-BD0F-18517E9562F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453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 b="0"/>
            </a:lvl1pPr>
          </a:lstStyle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Arial" panose="020B0604020202020204" pitchFamily="34" charset="0"/>
              </a:rPr>
              <a:t>The Culture of Teaching at the iSchool</a:t>
            </a:r>
            <a:endParaRPr lang="en-US" dirty="0">
              <a:solidFill>
                <a:prstClr val="white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A5886DA-398B-4BBF-BD0F-18517E9562F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949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dobe Devanagari" panose="02040503050201020203" pitchFamily="18" charset="0"/>
              </a:defRPr>
            </a:lvl1pPr>
          </a:lstStyle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Arial" panose="020B0604020202020204" pitchFamily="34" charset="0"/>
              </a:rPr>
              <a:t>The Culture of Teaching at the iSchool</a:t>
            </a:r>
            <a:endParaRPr lang="en-US" dirty="0">
              <a:solidFill>
                <a:prstClr val="white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A5886DA-398B-4BBF-BD0F-18517E9562F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92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dobe Devanagari" panose="02040503050201020203" pitchFamily="18" charset="0"/>
              </a:defRPr>
            </a:lvl1pPr>
          </a:lstStyle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Arial" panose="020B0604020202020204" pitchFamily="34" charset="0"/>
              </a:rPr>
              <a:t>The Culture of Teaching at the iSchool</a:t>
            </a:r>
            <a:endParaRPr lang="en-US" dirty="0">
              <a:solidFill>
                <a:prstClr val="white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A5886DA-398B-4BBF-BD0F-18517E9562F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367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dobe Devanagari" panose="02040503050201020203" pitchFamily="18" charset="0"/>
              </a:defRPr>
            </a:lvl1pPr>
          </a:lstStyle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Arial" panose="020B0604020202020204" pitchFamily="34" charset="0"/>
              </a:rPr>
              <a:t>The Culture of Teaching at the iSchool</a:t>
            </a:r>
            <a:endParaRPr lang="en-US" dirty="0">
              <a:solidFill>
                <a:prstClr val="white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A5886DA-398B-4BBF-BD0F-18517E9562F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957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381000" y="0"/>
            <a:ext cx="1447800" cy="6856413"/>
          </a:xfrm>
          <a:prstGeom prst="rect">
            <a:avLst/>
          </a:prstGeom>
          <a:gradFill rotWithShape="0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gamma/>
                  <a:shade val="61961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US">
              <a:latin typeface="Candara" pitchFamily="34" charset="0"/>
            </a:endParaRPr>
          </a:p>
        </p:txBody>
      </p:sp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152400" y="1752600"/>
            <a:ext cx="4724400" cy="1524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US">
              <a:latin typeface="Candara" pitchFamily="34" charset="0"/>
            </a:endParaRPr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685800" y="6738938"/>
            <a:ext cx="6572250" cy="77787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US">
              <a:latin typeface="Candara" pitchFamily="34" charset="0"/>
            </a:endParaRPr>
          </a:p>
        </p:txBody>
      </p:sp>
      <p:sp>
        <p:nvSpPr>
          <p:cNvPr id="104453" name="Rectangle 5"/>
          <p:cNvSpPr>
            <a:spLocks noChangeArrowheads="1"/>
          </p:cNvSpPr>
          <p:nvPr/>
        </p:nvSpPr>
        <p:spPr bwMode="auto">
          <a:xfrm>
            <a:off x="762000" y="762000"/>
            <a:ext cx="8380413" cy="762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US">
              <a:latin typeface="Candara" pitchFamily="34" charset="0"/>
            </a:endParaRPr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8975" y="457200"/>
            <a:ext cx="77692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445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445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0" y="61722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2000" b="0">
                <a:effectLst/>
                <a:latin typeface="+mn-lt"/>
              </a:defRPr>
            </a:lvl1pPr>
          </a:lstStyle>
          <a:p>
            <a:fld id="{CE7C3BB5-F797-4B9D-897D-78632768A6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85800" y="6172201"/>
            <a:ext cx="2618508" cy="4572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26781" y="6183859"/>
            <a:ext cx="3831269" cy="445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75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 smtClean="0"/>
              <a:t>The Culture of Teaching at the iSchool</a:t>
            </a:r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8" r:id="rId3"/>
    <p:sldLayoutId id="2147483663" r:id="rId4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Optimum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Optimum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Optimum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Optimum" pitchFamily="2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Optimum" pitchFamily="2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Optimum" pitchFamily="2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Optimum" pitchFamily="2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Optimum" pitchFamily="2" charset="0"/>
        </a:defRPr>
      </a:lvl9pPr>
    </p:titleStyle>
    <p:bodyStyle>
      <a:lvl1pPr marL="342900" indent="-342900" algn="l" rtl="0" eaLnBrk="0" fontAlgn="base" hangingPunct="0">
        <a:spcBef>
          <a:spcPts val="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kumimoji="1"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ts val="0"/>
        </a:spcBef>
        <a:spcAft>
          <a:spcPct val="0"/>
        </a:spcAft>
        <a:buChar char="–"/>
        <a:defRPr kumimoji="1"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ts val="0"/>
        </a:spcBef>
        <a:spcAft>
          <a:spcPct val="0"/>
        </a:spcAft>
        <a:buClr>
          <a:schemeClr val="accent2"/>
        </a:buClr>
        <a:buChar char="•"/>
        <a:defRPr kumimoji="1"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ts val="0"/>
        </a:spcBef>
        <a:spcAft>
          <a:spcPct val="0"/>
        </a:spcAft>
        <a:buChar char="–"/>
        <a:defRPr kumimoji="1"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ts val="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b="0">
              <a:solidFill>
                <a:prstClr val="white">
                  <a:tint val="75000"/>
                </a:prstClr>
              </a:solidFill>
              <a:effectLst/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u="none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mtClean="0">
                <a:solidFill>
                  <a:prstClr val="white">
                    <a:tint val="75000"/>
                  </a:prstClr>
                </a:solidFill>
                <a:effectLst/>
                <a:latin typeface="Calibri"/>
              </a:rPr>
              <a:t>The Culture of Teaching at the iSchool</a:t>
            </a:r>
            <a:endParaRPr kumimoji="0" lang="en-US" dirty="0">
              <a:solidFill>
                <a:prstClr val="white">
                  <a:tint val="75000"/>
                </a:prstClr>
              </a:solidFill>
              <a:effectLst/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A5886DA-398B-4BBF-BD0F-18517E9562F7}" type="slidenum">
              <a:rPr kumimoji="0" lang="en-US" b="0" smtClean="0">
                <a:solidFill>
                  <a:prstClr val="white">
                    <a:tint val="75000"/>
                  </a:prstClr>
                </a:solidFill>
                <a:effectLst/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b="0">
              <a:solidFill>
                <a:prstClr val="white">
                  <a:tint val="75000"/>
                </a:prstClr>
              </a:solidFill>
              <a:effectLst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07789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2906230" y="6182139"/>
            <a:ext cx="5045075" cy="457200"/>
          </a:xfrm>
        </p:spPr>
        <p:txBody>
          <a:bodyPr/>
          <a:lstStyle/>
          <a:p>
            <a:r>
              <a:rPr lang="en-US" dirty="0" smtClean="0"/>
              <a:t>The Culture of Teaching at the iSchool</a:t>
            </a: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1F4A2966-F962-4699-898C-9D6DAD757182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576884" y="2216426"/>
            <a:ext cx="7772400" cy="1143000"/>
          </a:xfrm>
        </p:spPr>
        <p:txBody>
          <a:bodyPr/>
          <a:lstStyle/>
          <a:p>
            <a:pPr algn="r"/>
            <a:r>
              <a:rPr lang="en-US" sz="4800" dirty="0" smtClean="0">
                <a:solidFill>
                  <a:srgbClr val="FFFF00"/>
                </a:solidFill>
              </a:rPr>
              <a:t>The Culture of Teaching</a:t>
            </a:r>
            <a:br>
              <a:rPr lang="en-US" sz="4800" dirty="0" smtClean="0">
                <a:solidFill>
                  <a:srgbClr val="FFFF00"/>
                </a:solidFill>
              </a:rPr>
            </a:br>
            <a:r>
              <a:rPr lang="en-US" sz="4800" dirty="0" smtClean="0">
                <a:solidFill>
                  <a:srgbClr val="FFFF00"/>
                </a:solidFill>
              </a:rPr>
              <a:t> at the iSchool</a:t>
            </a:r>
            <a:r>
              <a:rPr lang="en-US" sz="3600" i="1" dirty="0" smtClean="0">
                <a:solidFill>
                  <a:srgbClr val="FFC000"/>
                </a:solidFill>
              </a:rPr>
              <a:t> </a:t>
            </a:r>
            <a:endParaRPr lang="en-US" sz="3600" i="1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4293704" y="4174435"/>
            <a:ext cx="4164496" cy="2077277"/>
          </a:xfrm>
        </p:spPr>
        <p:txBody>
          <a:bodyPr/>
          <a:lstStyle/>
          <a:p>
            <a:pPr algn="r"/>
            <a:r>
              <a:rPr lang="en-US" sz="3600" i="1" dirty="0" smtClean="0">
                <a:solidFill>
                  <a:srgbClr val="FFC000"/>
                </a:solidFill>
              </a:rPr>
              <a:t>Art Thomas</a:t>
            </a:r>
          </a:p>
          <a:p>
            <a:pPr algn="r"/>
            <a:r>
              <a:rPr lang="en-US" sz="2000" i="1" dirty="0" smtClean="0"/>
              <a:t>Associate Dean for Academic Affairs</a:t>
            </a:r>
          </a:p>
          <a:p>
            <a:pPr algn="r"/>
            <a:r>
              <a:rPr lang="en-US" sz="2000" i="1" dirty="0" smtClean="0"/>
              <a:t>Associate Professor of Practice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07" y="3822356"/>
            <a:ext cx="3090655" cy="270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chemeClr val="accent1"/>
                </a:solidFill>
              </a:rPr>
              <a:t>Some facts you should know: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sz="1800" i="1" dirty="0" smtClean="0">
                <a:solidFill>
                  <a:schemeClr val="tx1"/>
                </a:solidFill>
              </a:rPr>
              <a:t>OIRA Course </a:t>
            </a:r>
            <a:r>
              <a:rPr lang="en-US" sz="1800" i="1" dirty="0" err="1" smtClean="0">
                <a:solidFill>
                  <a:schemeClr val="tx1"/>
                </a:solidFill>
              </a:rPr>
              <a:t>Eval</a:t>
            </a:r>
            <a:r>
              <a:rPr lang="en-US" sz="1800" i="1" dirty="0" smtClean="0">
                <a:solidFill>
                  <a:schemeClr val="tx1"/>
                </a:solidFill>
              </a:rPr>
              <a:t> Data, iSchool, 2015-16 Academic Year</a:t>
            </a:r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The Culture of Teaching at the iSchool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96BC1B-2524-4560-9D61-F209827D68E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38871" y="2024942"/>
            <a:ext cx="680512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smtClean="0">
                <a:solidFill>
                  <a:srgbClr val="FF6600"/>
                </a:solidFill>
                <a:latin typeface="+mj-lt"/>
              </a:rPr>
              <a:t>163 (47%)</a:t>
            </a:r>
          </a:p>
          <a:p>
            <a:pPr algn="ctr"/>
            <a:r>
              <a:rPr lang="en-US" sz="6000" i="1" dirty="0" smtClean="0">
                <a:latin typeface="+mj-lt"/>
              </a:rPr>
              <a:t>Sections taught by </a:t>
            </a:r>
            <a:r>
              <a:rPr lang="en-US" sz="6000" i="1" dirty="0" smtClean="0">
                <a:solidFill>
                  <a:srgbClr val="FFC000"/>
                </a:solidFill>
                <a:latin typeface="+mj-lt"/>
              </a:rPr>
              <a:t>Full-Time</a:t>
            </a:r>
            <a:r>
              <a:rPr lang="en-US" sz="6000" i="1" dirty="0" smtClean="0">
                <a:latin typeface="+mj-lt"/>
              </a:rPr>
              <a:t> Faculty</a:t>
            </a:r>
            <a:endParaRPr lang="en-US" sz="6000" i="1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7" y="4313582"/>
            <a:ext cx="2082788" cy="156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8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chemeClr val="accent1"/>
                </a:solidFill>
              </a:rPr>
              <a:t>Some facts you should know: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sz="1800" i="1" dirty="0" smtClean="0">
                <a:solidFill>
                  <a:schemeClr val="tx1"/>
                </a:solidFill>
              </a:rPr>
              <a:t>OIRA Course </a:t>
            </a:r>
            <a:r>
              <a:rPr lang="en-US" sz="1800" i="1" dirty="0" err="1" smtClean="0">
                <a:solidFill>
                  <a:schemeClr val="tx1"/>
                </a:solidFill>
              </a:rPr>
              <a:t>Eval</a:t>
            </a:r>
            <a:r>
              <a:rPr lang="en-US" sz="1800" i="1" dirty="0" smtClean="0">
                <a:solidFill>
                  <a:schemeClr val="tx1"/>
                </a:solidFill>
              </a:rPr>
              <a:t> Data, iSchool, 2015-16 Academic Year</a:t>
            </a:r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The Culture of Teaching at the iSchool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96BC1B-2524-4560-9D61-F209827D68E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2140" y="2109549"/>
            <a:ext cx="682500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smtClean="0">
                <a:solidFill>
                  <a:srgbClr val="FF6600"/>
                </a:solidFill>
                <a:latin typeface="+mj-lt"/>
              </a:rPr>
              <a:t>182 (53%)</a:t>
            </a:r>
          </a:p>
          <a:p>
            <a:pPr algn="ctr"/>
            <a:r>
              <a:rPr lang="en-US" sz="6000" i="1" dirty="0" smtClean="0">
                <a:latin typeface="+mj-lt"/>
              </a:rPr>
              <a:t>Sections taught by </a:t>
            </a:r>
            <a:r>
              <a:rPr lang="en-US" sz="6000" i="1" dirty="0" smtClean="0">
                <a:solidFill>
                  <a:srgbClr val="FFC000"/>
                </a:solidFill>
                <a:latin typeface="+mj-lt"/>
              </a:rPr>
              <a:t>Part-Time</a:t>
            </a:r>
            <a:r>
              <a:rPr lang="en-US" sz="6000" i="1" dirty="0" smtClean="0">
                <a:latin typeface="+mj-lt"/>
              </a:rPr>
              <a:t> Faculty</a:t>
            </a:r>
            <a:endParaRPr lang="en-US" sz="6000" i="1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699" y="4602703"/>
            <a:ext cx="2078916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2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Students: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209722" cy="4114800"/>
          </a:xfrm>
        </p:spPr>
        <p:txBody>
          <a:bodyPr/>
          <a:lstStyle/>
          <a:p>
            <a:r>
              <a:rPr lang="en-US" dirty="0" smtClean="0"/>
              <a:t>Average about 60/40 Male/Female</a:t>
            </a:r>
          </a:p>
          <a:p>
            <a:r>
              <a:rPr lang="en-US" dirty="0" smtClean="0"/>
              <a:t>Undergraduate – majority domestic</a:t>
            </a:r>
          </a:p>
          <a:p>
            <a:r>
              <a:rPr lang="en-US" dirty="0" smtClean="0"/>
              <a:t>Graduate LIS – majority working domestic</a:t>
            </a:r>
          </a:p>
          <a:p>
            <a:r>
              <a:rPr lang="en-US" dirty="0" smtClean="0"/>
              <a:t>Graduate IM – majority international, with engineering/computer science background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The Culture of Teaching at the iSchool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96BC1B-2524-4560-9D61-F209827D68E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92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Instructional Adaptations: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Male/Female</a:t>
            </a:r>
          </a:p>
          <a:p>
            <a:r>
              <a:rPr lang="en-US" dirty="0" smtClean="0"/>
              <a:t>International</a:t>
            </a:r>
          </a:p>
          <a:p>
            <a:r>
              <a:rPr lang="en-US" dirty="0" smtClean="0"/>
              <a:t>Engineering Backgrounds</a:t>
            </a:r>
          </a:p>
          <a:p>
            <a:r>
              <a:rPr lang="en-US" dirty="0" smtClean="0"/>
              <a:t>Thoughts on Academic Integrity</a:t>
            </a:r>
          </a:p>
          <a:p>
            <a:pPr lvl="1"/>
            <a:r>
              <a:rPr lang="en-US" dirty="0" smtClean="0"/>
              <a:t>New policies/procedures in Fall</a:t>
            </a:r>
          </a:p>
          <a:p>
            <a:pPr lvl="1"/>
            <a:r>
              <a:rPr lang="en-US" dirty="0" smtClean="0"/>
              <a:t>Make sure students know how to do things right</a:t>
            </a:r>
          </a:p>
          <a:p>
            <a:pPr lvl="1"/>
            <a:r>
              <a:rPr lang="en-US" dirty="0" smtClean="0"/>
              <a:t>Structure of assignments and expectations are key elements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The Culture of Teaching at the iSchool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96BC1B-2524-4560-9D61-F209827D68E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18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96BC1B-2524-4560-9D61-F209827D68E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The Culture of Teaching at the iSchool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04" y="566530"/>
            <a:ext cx="8865968" cy="533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5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The iSchool’s  </a:t>
            </a:r>
            <a:br>
              <a:rPr lang="en-US" dirty="0" smtClean="0"/>
            </a:br>
            <a:r>
              <a:rPr lang="en-US" dirty="0" smtClean="0">
                <a:solidFill>
                  <a:srgbClr val="FFFF00"/>
                </a:solidFill>
              </a:rPr>
              <a:t>Instructional System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The Culture of Teaching at the iSchool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96BC1B-2524-4560-9D61-F209827D68E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58" y="1624809"/>
            <a:ext cx="7783868" cy="437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37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The Curriculum Process: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1879599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Employer/Alum Advisories and Input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Program Goals and Evolution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Experimental Topics Classes </a:t>
            </a:r>
            <a:r>
              <a:rPr lang="en-US" i="1" dirty="0" smtClean="0"/>
              <a:t>(Temporary)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Regularization: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Professor of Record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Standing Program Committees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Curriculum Committee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University Senate Curriculum Committee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State of New York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Continuous Assessment – Loopback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The Culture of Teaching at the iSchool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5613AB-7571-4FCC-B0CF-91C76F9C8AF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64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The Culture of Teaching at the iSchool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96BC1B-2524-4560-9D61-F209827D68E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511" y="129261"/>
            <a:ext cx="5665202" cy="59435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8235" y="964096"/>
            <a:ext cx="2782956" cy="3970318"/>
          </a:xfrm>
          <a:prstGeom prst="rect">
            <a:avLst/>
          </a:prstGeom>
          <a:solidFill>
            <a:schemeClr val="tx2">
              <a:lumMod val="75000"/>
            </a:schemeClr>
          </a:solidFill>
          <a:ln w="57150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Evidence of Learning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Evaluation of Academic Performance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Post-Graduation</a:t>
            </a:r>
          </a:p>
          <a:p>
            <a:r>
              <a:rPr lang="en-US" dirty="0" smtClean="0">
                <a:latin typeface="+mj-lt"/>
              </a:rPr>
              <a:t>Outcomes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6518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Continuous Quality…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Instructor Preparation: </a:t>
            </a:r>
            <a:r>
              <a:rPr lang="en-US" dirty="0" smtClean="0">
                <a:solidFill>
                  <a:srgbClr val="FF6600"/>
                </a:solidFill>
              </a:rPr>
              <a:t>FCTL</a:t>
            </a:r>
          </a:p>
          <a:p>
            <a:r>
              <a:rPr lang="en-US" dirty="0" smtClean="0"/>
              <a:t>Class Observations</a:t>
            </a:r>
          </a:p>
          <a:p>
            <a:r>
              <a:rPr lang="en-US" dirty="0" smtClean="0"/>
              <a:t>Mid-semester reviews/comments</a:t>
            </a:r>
          </a:p>
          <a:p>
            <a:r>
              <a:rPr lang="en-US" dirty="0" smtClean="0"/>
              <a:t>Final Student Reviews/Evaluations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The Culture of Teaching at the iSchool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96BC1B-2524-4560-9D61-F209827D68E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712" y="4038600"/>
            <a:ext cx="5483087" cy="203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Course Evaluation: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Q1: Overall Effectiveness</a:t>
            </a:r>
          </a:p>
          <a:p>
            <a:r>
              <a:rPr lang="en-US" dirty="0" smtClean="0"/>
              <a:t>Q2-4: Course Characteristics</a:t>
            </a:r>
          </a:p>
          <a:p>
            <a:r>
              <a:rPr lang="en-US" dirty="0" smtClean="0"/>
              <a:t>Q5-12: Instructional Interactivity</a:t>
            </a:r>
          </a:p>
          <a:p>
            <a:r>
              <a:rPr lang="en-US" dirty="0" smtClean="0"/>
              <a:t>Q13-15: Evaluation and Progress</a:t>
            </a:r>
          </a:p>
          <a:p>
            <a:r>
              <a:rPr lang="en-US" dirty="0" smtClean="0"/>
              <a:t>Q16-20: Intellectual Component</a:t>
            </a:r>
          </a:p>
          <a:p>
            <a:r>
              <a:rPr lang="en-US" dirty="0" smtClean="0"/>
              <a:t>Q21-24: Group Activities</a:t>
            </a:r>
          </a:p>
          <a:p>
            <a:r>
              <a:rPr lang="en-US" dirty="0" smtClean="0"/>
              <a:t>Q25-29: Open-ended Comments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FF9900"/>
                </a:solidFill>
              </a:rPr>
              <a:t>Special Online Version  - Starting Fall 2016</a:t>
            </a:r>
            <a:endParaRPr lang="en-US" i="1" dirty="0">
              <a:solidFill>
                <a:srgbClr val="FF99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The Culture of Teaching at the iSchool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96BC1B-2524-4560-9D61-F209827D68E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39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FF6600"/>
                </a:solidFill>
              </a:rPr>
              <a:t>iSchool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A unique blend of:</a:t>
            </a:r>
          </a:p>
          <a:p>
            <a:r>
              <a:rPr lang="en-US" dirty="0" smtClean="0"/>
              <a:t>Information Policy</a:t>
            </a:r>
          </a:p>
          <a:p>
            <a:r>
              <a:rPr lang="en-US" dirty="0" smtClean="0"/>
              <a:t>Information Management</a:t>
            </a:r>
          </a:p>
          <a:p>
            <a:r>
              <a:rPr lang="en-US" dirty="0" smtClean="0"/>
              <a:t>Information Science</a:t>
            </a:r>
          </a:p>
          <a:p>
            <a:r>
              <a:rPr lang="en-US" dirty="0" smtClean="0"/>
              <a:t>Information Technology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FFC000"/>
                </a:solidFill>
              </a:rPr>
              <a:t>…with roots in Library Science, Computer Science, Management Information Systems</a:t>
            </a:r>
            <a:endParaRPr lang="en-US" i="1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The Culture of Teaching at the iSchool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96BC1B-2524-4560-9D61-F209827D68E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809" y="148798"/>
            <a:ext cx="4035529" cy="255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44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The Culture of Teaching at the iSchool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96BC1B-2524-4560-9D61-F209827D68E8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10353" y="59634"/>
            <a:ext cx="8306264" cy="6021764"/>
            <a:chOff x="609136" y="162914"/>
            <a:chExt cx="8167116" cy="592088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136" y="162914"/>
              <a:ext cx="8167116" cy="592088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7512" y="5585791"/>
              <a:ext cx="4007681" cy="33687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0333" y="2520137"/>
              <a:ext cx="1536683" cy="24052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44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chemeClr val="accent1"/>
                </a:solidFill>
              </a:rPr>
              <a:t>More facts you should know: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sz="1800" i="1" dirty="0" smtClean="0">
                <a:solidFill>
                  <a:schemeClr val="tx1"/>
                </a:solidFill>
              </a:rPr>
              <a:t>OIRA Course </a:t>
            </a:r>
            <a:r>
              <a:rPr lang="en-US" sz="1800" i="1" dirty="0" err="1" smtClean="0">
                <a:solidFill>
                  <a:schemeClr val="tx1"/>
                </a:solidFill>
              </a:rPr>
              <a:t>Eval</a:t>
            </a:r>
            <a:r>
              <a:rPr lang="en-US" sz="1800" i="1" dirty="0" smtClean="0">
                <a:solidFill>
                  <a:schemeClr val="tx1"/>
                </a:solidFill>
              </a:rPr>
              <a:t> Data, iSchool, 2015-16 Academic Year</a:t>
            </a:r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The Culture of Teaching at the iSchool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96BC1B-2524-4560-9D61-F209827D68E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8974" y="1905673"/>
            <a:ext cx="799782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FF6600"/>
                </a:solidFill>
                <a:latin typeface="+mj-lt"/>
              </a:rPr>
              <a:t>1.2% (0.06)</a:t>
            </a:r>
          </a:p>
          <a:p>
            <a:r>
              <a:rPr lang="en-US" sz="6000" i="1" dirty="0" smtClean="0">
                <a:latin typeface="+mj-lt"/>
              </a:rPr>
              <a:t>Evaluation Score</a:t>
            </a:r>
          </a:p>
          <a:p>
            <a:r>
              <a:rPr lang="en-US" sz="6000" i="1" dirty="0" smtClean="0">
                <a:latin typeface="+mj-lt"/>
              </a:rPr>
              <a:t>Range FT - PT</a:t>
            </a:r>
            <a:endParaRPr lang="en-US" sz="60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608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Academic Affairs is here to help!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The Culture of Teaching at the iSchool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96BC1B-2524-4560-9D61-F209827D68E8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267" y="3529536"/>
            <a:ext cx="1428750" cy="2152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696" y="2108835"/>
            <a:ext cx="1425781" cy="2152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1138" t="1" r="11750" b="-2717"/>
          <a:stretch/>
        </p:blipFill>
        <p:spPr>
          <a:xfrm>
            <a:off x="2202192" y="3869745"/>
            <a:ext cx="1450848" cy="21945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85" y="2108835"/>
            <a:ext cx="1428750" cy="21526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94535" y="2108835"/>
            <a:ext cx="1450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Roberta Segreti</a:t>
            </a:r>
          </a:p>
          <a:p>
            <a:r>
              <a:rPr lang="en-US" sz="1400" dirty="0" smtClean="0">
                <a:latin typeface="+mj-lt"/>
              </a:rPr>
              <a:t>Assistant</a:t>
            </a:r>
            <a:endParaRPr lang="en-US" sz="14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1344" y="4846821"/>
            <a:ext cx="1450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+mj-lt"/>
              </a:rPr>
              <a:t>Lauren McPhillips</a:t>
            </a:r>
          </a:p>
          <a:p>
            <a:pPr algn="r"/>
            <a:r>
              <a:rPr lang="en-US" sz="1400" dirty="0" smtClean="0">
                <a:latin typeface="+mj-lt"/>
              </a:rPr>
              <a:t>IM/TNM </a:t>
            </a:r>
            <a:r>
              <a:rPr lang="en-US" sz="1400" dirty="0" err="1" smtClean="0">
                <a:latin typeface="+mj-lt"/>
              </a:rPr>
              <a:t>Prog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err="1" smtClean="0">
                <a:latin typeface="+mj-lt"/>
              </a:rPr>
              <a:t>Mgr</a:t>
            </a:r>
            <a:endParaRPr lang="en-US" sz="14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79307" y="5215747"/>
            <a:ext cx="1584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+mj-lt"/>
              </a:rPr>
              <a:t>Blythe Bennett</a:t>
            </a:r>
          </a:p>
          <a:p>
            <a:pPr algn="r"/>
            <a:r>
              <a:rPr lang="en-US" sz="1400" dirty="0" smtClean="0">
                <a:latin typeface="+mj-lt"/>
              </a:rPr>
              <a:t>LIS/SM </a:t>
            </a:r>
            <a:r>
              <a:rPr lang="en-US" sz="1400" dirty="0" err="1" smtClean="0">
                <a:latin typeface="+mj-lt"/>
              </a:rPr>
              <a:t>Prog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err="1" smtClean="0">
                <a:latin typeface="+mj-lt"/>
              </a:rPr>
              <a:t>Mgr</a:t>
            </a:r>
            <a:endParaRPr lang="en-US" sz="14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7329" y="2108835"/>
            <a:ext cx="175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Sheila Clifford-Bova</a:t>
            </a:r>
          </a:p>
          <a:p>
            <a:r>
              <a:rPr lang="en-US" sz="1400" dirty="0" err="1" smtClean="0">
                <a:latin typeface="+mj-lt"/>
              </a:rPr>
              <a:t>UGrad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err="1" smtClean="0">
                <a:latin typeface="+mj-lt"/>
              </a:rPr>
              <a:t>Prog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err="1" smtClean="0">
                <a:latin typeface="+mj-lt"/>
              </a:rPr>
              <a:t>Mgr</a:t>
            </a:r>
            <a:endParaRPr lang="en-US" sz="1400" dirty="0"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6165" y="2108835"/>
            <a:ext cx="1428750" cy="21526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49549" y="4242298"/>
            <a:ext cx="16652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Dr. Megan Oakleaf</a:t>
            </a:r>
          </a:p>
          <a:p>
            <a:pPr algn="ctr"/>
            <a:r>
              <a:rPr lang="en-US" sz="1400" dirty="0" smtClean="0">
                <a:latin typeface="+mj-lt"/>
              </a:rPr>
              <a:t>Director of</a:t>
            </a:r>
          </a:p>
          <a:p>
            <a:pPr algn="ctr"/>
            <a:r>
              <a:rPr lang="en-US" sz="1400" dirty="0" smtClean="0">
                <a:latin typeface="+mj-lt"/>
              </a:rPr>
              <a:t>Instructional</a:t>
            </a:r>
          </a:p>
          <a:p>
            <a:pPr algn="ctr"/>
            <a:r>
              <a:rPr lang="en-US" sz="1400" dirty="0" smtClean="0">
                <a:latin typeface="+mj-lt"/>
              </a:rPr>
              <a:t>Quality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185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C000"/>
                </a:solidFill>
              </a:rPr>
              <a:t>…So, how </a:t>
            </a:r>
            <a:r>
              <a:rPr lang="en-US" sz="4000" dirty="0">
                <a:solidFill>
                  <a:srgbClr val="FFC000"/>
                </a:solidFill>
              </a:rPr>
              <a:t>can we best help YOU</a:t>
            </a:r>
            <a:r>
              <a:rPr lang="en-US" sz="4000" dirty="0" smtClean="0">
                <a:solidFill>
                  <a:srgbClr val="FFC000"/>
                </a:solidFill>
              </a:rPr>
              <a:t>??</a:t>
            </a:r>
            <a:endParaRPr lang="en-US" sz="4000" dirty="0">
              <a:solidFill>
                <a:srgbClr val="FFC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The Culture of Teaching at the iSchool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96BC1B-2524-4560-9D61-F209827D68E8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192" y="2021841"/>
            <a:ext cx="6861201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5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Our Complex World…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The Culture of Teaching at the iSchool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96BC1B-2524-4560-9D61-F209827D68E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61" y="1846248"/>
            <a:ext cx="8783118" cy="420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24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Strategic Academic Goal A: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“Our </a:t>
            </a:r>
            <a:r>
              <a:rPr lang="en-US" i="1" dirty="0"/>
              <a:t>flexible, focused, and state-of-the-art curriculum, together with our innovative teaching, prepares iSchool students for </a:t>
            </a:r>
            <a:r>
              <a:rPr lang="en-US" i="1" dirty="0">
                <a:solidFill>
                  <a:srgbClr val="FFFF00"/>
                </a:solidFill>
              </a:rPr>
              <a:t>leadership</a:t>
            </a:r>
            <a:r>
              <a:rPr lang="en-US" i="1" dirty="0"/>
              <a:t> in the information fields</a:t>
            </a:r>
            <a:r>
              <a:rPr lang="en-US" i="1" dirty="0" smtClean="0"/>
              <a:t>.”</a:t>
            </a:r>
          </a:p>
          <a:p>
            <a:pPr marL="0" indent="0" algn="r">
              <a:buNone/>
            </a:pPr>
            <a:r>
              <a:rPr lang="en-US" sz="2000" i="1" dirty="0" smtClean="0">
                <a:solidFill>
                  <a:srgbClr val="FFC000"/>
                </a:solidFill>
              </a:rPr>
              <a:t>iSchool Strategic Plan, 2016</a:t>
            </a:r>
            <a:endParaRPr lang="en-US" sz="2000" i="1" dirty="0">
              <a:solidFill>
                <a:srgbClr val="FFC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The Culture of Teaching at the iSchool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96BC1B-2524-4560-9D61-F209827D68E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63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Strategic Academic Goal B: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“All iSchool students </a:t>
            </a:r>
            <a:r>
              <a:rPr lang="en-US" i="1" dirty="0">
                <a:solidFill>
                  <a:srgbClr val="FFFF00"/>
                </a:solidFill>
              </a:rPr>
              <a:t>bridge the gap between knowing and doing </a:t>
            </a:r>
            <a:r>
              <a:rPr lang="en-US" i="1" dirty="0"/>
              <a:t>through hands-on, real-world experiences that are</a:t>
            </a:r>
          </a:p>
          <a:p>
            <a:pPr marL="0" indent="0">
              <a:buNone/>
            </a:pPr>
            <a:r>
              <a:rPr lang="en-US" i="1" dirty="0"/>
              <a:t>aligned with the vision and goals of the school</a:t>
            </a:r>
            <a:r>
              <a:rPr lang="en-US" i="1" dirty="0" smtClean="0"/>
              <a:t>.”</a:t>
            </a:r>
          </a:p>
          <a:p>
            <a:pPr marL="0" indent="0" algn="r">
              <a:buNone/>
            </a:pPr>
            <a:r>
              <a:rPr lang="en-US" sz="2000" i="1" dirty="0" smtClean="0">
                <a:solidFill>
                  <a:srgbClr val="FFC000"/>
                </a:solidFill>
              </a:rPr>
              <a:t>iSchool Strategic Plan, 2016</a:t>
            </a:r>
            <a:endParaRPr lang="en-US" sz="2000" i="1" dirty="0">
              <a:solidFill>
                <a:srgbClr val="FFC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The Culture of Teaching at the iSchool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96BC1B-2524-4560-9D61-F209827D68E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09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chemeClr val="accent1"/>
                </a:solidFill>
              </a:rPr>
              <a:t>Some facts you should know: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sz="1800" i="1" dirty="0" smtClean="0">
                <a:solidFill>
                  <a:schemeClr val="tx1"/>
                </a:solidFill>
              </a:rPr>
              <a:t>OIRA Course </a:t>
            </a:r>
            <a:r>
              <a:rPr lang="en-US" sz="1800" i="1" dirty="0" err="1" smtClean="0">
                <a:solidFill>
                  <a:schemeClr val="tx1"/>
                </a:solidFill>
              </a:rPr>
              <a:t>Eval</a:t>
            </a:r>
            <a:r>
              <a:rPr lang="en-US" sz="1800" i="1" dirty="0" smtClean="0">
                <a:solidFill>
                  <a:schemeClr val="tx1"/>
                </a:solidFill>
              </a:rPr>
              <a:t> Data, iSchool, 2015-16 Academic Year</a:t>
            </a:r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The Culture of Teaching at the iSchool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96BC1B-2524-4560-9D61-F209827D68E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88158" y="2109549"/>
            <a:ext cx="461175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800" dirty="0" smtClean="0">
                <a:solidFill>
                  <a:srgbClr val="FF6600"/>
                </a:solidFill>
                <a:latin typeface="+mj-lt"/>
              </a:rPr>
              <a:t>8,585</a:t>
            </a:r>
          </a:p>
          <a:p>
            <a:pPr algn="r"/>
            <a:r>
              <a:rPr lang="en-US" sz="6000" i="1" dirty="0" smtClean="0">
                <a:latin typeface="+mj-lt"/>
              </a:rPr>
              <a:t>Course Enrollments</a:t>
            </a:r>
            <a:endParaRPr lang="en-US" sz="6000" i="1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72" y="2731971"/>
            <a:ext cx="4123603" cy="275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6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chemeClr val="accent1"/>
                </a:solidFill>
              </a:rPr>
              <a:t>Some facts you should know: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sz="1800" i="1" dirty="0" smtClean="0">
                <a:solidFill>
                  <a:schemeClr val="tx1"/>
                </a:solidFill>
              </a:rPr>
              <a:t>OIRA Census Data, iSchool, 2015-16 Academic Year</a:t>
            </a:r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The Culture of Teaching at the iSchool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96BC1B-2524-4560-9D61-F209827D68E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88158" y="2109549"/>
            <a:ext cx="46117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800" dirty="0" smtClean="0">
                <a:solidFill>
                  <a:srgbClr val="FF6600"/>
                </a:solidFill>
                <a:latin typeface="+mj-lt"/>
              </a:rPr>
              <a:t>1,500</a:t>
            </a:r>
          </a:p>
          <a:p>
            <a:pPr algn="r"/>
            <a:r>
              <a:rPr lang="en-US" sz="6000" i="1" dirty="0" smtClean="0">
                <a:latin typeface="+mj-lt"/>
              </a:rPr>
              <a:t>Students</a:t>
            </a:r>
            <a:endParaRPr lang="en-US" sz="6000" i="1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22" y="2511882"/>
            <a:ext cx="4272838" cy="285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6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The Culture of Teaching at the iSchool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96BC1B-2524-4560-9D61-F209827D68E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405" y="239323"/>
            <a:ext cx="8125463" cy="585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35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chemeClr val="accent1"/>
                </a:solidFill>
              </a:rPr>
              <a:t>Some facts you should know: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sz="1800" i="1" dirty="0" smtClean="0">
                <a:solidFill>
                  <a:schemeClr val="tx1"/>
                </a:solidFill>
              </a:rPr>
              <a:t>OIRA Course </a:t>
            </a:r>
            <a:r>
              <a:rPr lang="en-US" sz="1800" i="1" dirty="0" err="1" smtClean="0">
                <a:solidFill>
                  <a:schemeClr val="tx1"/>
                </a:solidFill>
              </a:rPr>
              <a:t>Eval</a:t>
            </a:r>
            <a:r>
              <a:rPr lang="en-US" sz="1800" i="1" dirty="0" smtClean="0">
                <a:solidFill>
                  <a:schemeClr val="tx1"/>
                </a:solidFill>
              </a:rPr>
              <a:t> Data, iSchool, 2015-16 Academic Year</a:t>
            </a:r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The Culture of Teaching at the iSchool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96BC1B-2524-4560-9D61-F209827D68E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8975" y="1905673"/>
            <a:ext cx="461175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FF6600"/>
                </a:solidFill>
                <a:latin typeface="+mj-lt"/>
              </a:rPr>
              <a:t>343</a:t>
            </a:r>
          </a:p>
          <a:p>
            <a:r>
              <a:rPr lang="en-US" sz="6000" i="1" dirty="0" smtClean="0">
                <a:latin typeface="+mj-lt"/>
              </a:rPr>
              <a:t>Course Sections</a:t>
            </a:r>
            <a:endParaRPr lang="en-US" sz="6000" i="1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060" y="2689962"/>
            <a:ext cx="4073140" cy="305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1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Project Overview (Standard)">
  <a:themeElements>
    <a:clrScheme name="1_Project Overview (Standard)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APThomas Theme1">
      <a:majorFont>
        <a:latin typeface="Candara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Optimum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Optimum" pitchFamily="2" charset="0"/>
          </a:defRPr>
        </a:defPPr>
      </a:lstStyle>
    </a:lnDef>
  </a:objectDefaults>
  <a:extraClrSchemeLst>
    <a:extraClrScheme>
      <a:clrScheme name="1_Project Overview (Standard)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ct Overview (Standard)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ct Overview (Standard)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6487</TotalTime>
  <Words>612</Words>
  <Application>Microsoft Office PowerPoint</Application>
  <PresentationFormat>On-screen Show (4:3)</PresentationFormat>
  <Paragraphs>149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Candara</vt:lpstr>
      <vt:lpstr>Wingdings</vt:lpstr>
      <vt:lpstr>Adobe Devanagari</vt:lpstr>
      <vt:lpstr>Calibri</vt:lpstr>
      <vt:lpstr>Optimum</vt:lpstr>
      <vt:lpstr>Arial</vt:lpstr>
      <vt:lpstr>1_Project Overview (Standard)</vt:lpstr>
      <vt:lpstr>Office Theme</vt:lpstr>
      <vt:lpstr>The Culture of Teaching  at the iSchool </vt:lpstr>
      <vt:lpstr>The iSchool…</vt:lpstr>
      <vt:lpstr>Our Complex World…</vt:lpstr>
      <vt:lpstr>Strategic Academic Goal A:</vt:lpstr>
      <vt:lpstr>Strategic Academic Goal B:</vt:lpstr>
      <vt:lpstr>Some facts you should know: OIRA Course Eval Data, iSchool, 2015-16 Academic Year</vt:lpstr>
      <vt:lpstr>Some facts you should know: OIRA Census Data, iSchool, 2015-16 Academic Year</vt:lpstr>
      <vt:lpstr>PowerPoint Presentation</vt:lpstr>
      <vt:lpstr>Some facts you should know: OIRA Course Eval Data, iSchool, 2015-16 Academic Year</vt:lpstr>
      <vt:lpstr>Some facts you should know: OIRA Course Eval Data, iSchool, 2015-16 Academic Year</vt:lpstr>
      <vt:lpstr>Some facts you should know: OIRA Course Eval Data, iSchool, 2015-16 Academic Year</vt:lpstr>
      <vt:lpstr>Our Students:</vt:lpstr>
      <vt:lpstr>Instructional Adaptations:</vt:lpstr>
      <vt:lpstr>PowerPoint Presentation</vt:lpstr>
      <vt:lpstr>The iSchool’s   Instructional System…</vt:lpstr>
      <vt:lpstr>The Curriculum Process:</vt:lpstr>
      <vt:lpstr>PowerPoint Presentation</vt:lpstr>
      <vt:lpstr>Continuous Quality…</vt:lpstr>
      <vt:lpstr>The Course Evaluation:</vt:lpstr>
      <vt:lpstr>PowerPoint Presentation</vt:lpstr>
      <vt:lpstr>More facts you should know: OIRA Course Eval Data, iSchool, 2015-16 Academic Year</vt:lpstr>
      <vt:lpstr>Academic Affairs is here to help!</vt:lpstr>
      <vt:lpstr>…So, how can we best help YOU??</vt:lpstr>
    </vt:vector>
  </TitlesOfParts>
  <Company>Counterpoint Systems, Inc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Arthur P. Thomas</dc:creator>
  <cp:lastModifiedBy>Jeffrey Fouts</cp:lastModifiedBy>
  <cp:revision>502</cp:revision>
  <cp:lastPrinted>2016-08-08T20:57:21Z</cp:lastPrinted>
  <dcterms:created xsi:type="dcterms:W3CDTF">2001-01-25T15:21:13Z</dcterms:created>
  <dcterms:modified xsi:type="dcterms:W3CDTF">2016-08-08T21:38:53Z</dcterms:modified>
</cp:coreProperties>
</file>