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1"/>
  </p:sldMasterIdLst>
  <p:notesMasterIdLst>
    <p:notesMasterId r:id="rId22"/>
  </p:notesMasterIdLst>
  <p:handoutMasterIdLst>
    <p:handoutMasterId r:id="rId23"/>
  </p:handoutMasterIdLst>
  <p:sldIdLst>
    <p:sldId id="258" r:id="rId2"/>
    <p:sldId id="283" r:id="rId3"/>
    <p:sldId id="302" r:id="rId4"/>
    <p:sldId id="303" r:id="rId5"/>
    <p:sldId id="292" r:id="rId6"/>
    <p:sldId id="267" r:id="rId7"/>
    <p:sldId id="289" r:id="rId8"/>
    <p:sldId id="290" r:id="rId9"/>
    <p:sldId id="294" r:id="rId10"/>
    <p:sldId id="295" r:id="rId11"/>
    <p:sldId id="296" r:id="rId12"/>
    <p:sldId id="277" r:id="rId13"/>
    <p:sldId id="297" r:id="rId14"/>
    <p:sldId id="298" r:id="rId15"/>
    <p:sldId id="299" r:id="rId16"/>
    <p:sldId id="300" r:id="rId17"/>
    <p:sldId id="301" r:id="rId18"/>
    <p:sldId id="304" r:id="rId19"/>
    <p:sldId id="305" r:id="rId20"/>
    <p:sldId id="28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5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1" autoAdjust="0"/>
    <p:restoredTop sz="94660"/>
  </p:normalViewPr>
  <p:slideViewPr>
    <p:cSldViewPr snapToGrid="0">
      <p:cViewPr varScale="1">
        <p:scale>
          <a:sx n="104" d="100"/>
          <a:sy n="104" d="100"/>
        </p:scale>
        <p:origin x="126" y="288"/>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23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462D3-1318-469C-A3AF-75BD1A941853}" type="doc">
      <dgm:prSet loTypeId="urn:microsoft.com/office/officeart/2008/layout/VerticalCircleList" loCatId="list" qsTypeId="urn:microsoft.com/office/officeart/2005/8/quickstyle/3d3" qsCatId="3D" csTypeId="urn:microsoft.com/office/officeart/2005/8/colors/accent2_2" csCatId="accent2" phldr="1"/>
      <dgm:spPr/>
      <dgm:t>
        <a:bodyPr/>
        <a:lstStyle/>
        <a:p>
          <a:endParaRPr lang="en-US"/>
        </a:p>
      </dgm:t>
    </dgm:pt>
    <dgm:pt modelId="{1C88B70E-4ECF-437D-BF0D-88C9B03CB50F}">
      <dgm:prSet/>
      <dgm:spPr/>
      <dgm:t>
        <a:bodyPr/>
        <a:lstStyle/>
        <a:p>
          <a:pPr rtl="0"/>
          <a:r>
            <a:rPr lang="en-US" b="1" dirty="0" smtClean="0">
              <a:solidFill>
                <a:srgbClr val="FF0000"/>
              </a:solidFill>
            </a:rPr>
            <a:t>F   </a:t>
          </a:r>
          <a:r>
            <a:rPr lang="en-US" dirty="0" err="1" smtClean="0"/>
            <a:t>ocus</a:t>
          </a:r>
          <a:r>
            <a:rPr lang="en-US" dirty="0" smtClean="0"/>
            <a:t> on your</a:t>
          </a:r>
          <a:endParaRPr lang="en-US" dirty="0"/>
        </a:p>
      </dgm:t>
    </dgm:pt>
    <dgm:pt modelId="{D8F37BAD-267F-48B8-A4E1-7A8B93F850B2}" type="parTrans" cxnId="{7E55CF12-CACF-41CC-8E86-8C2033D7D225}">
      <dgm:prSet/>
      <dgm:spPr/>
      <dgm:t>
        <a:bodyPr/>
        <a:lstStyle/>
        <a:p>
          <a:endParaRPr lang="en-US"/>
        </a:p>
      </dgm:t>
    </dgm:pt>
    <dgm:pt modelId="{9646531C-47AE-489B-A757-46E95FF97DF2}" type="sibTrans" cxnId="{7E55CF12-CACF-41CC-8E86-8C2033D7D225}">
      <dgm:prSet/>
      <dgm:spPr/>
      <dgm:t>
        <a:bodyPr/>
        <a:lstStyle/>
        <a:p>
          <a:endParaRPr lang="en-US"/>
        </a:p>
      </dgm:t>
    </dgm:pt>
    <dgm:pt modelId="{B118319C-5844-476C-A21B-283F28FDAAA1}">
      <dgm:prSet/>
      <dgm:spPr/>
      <dgm:t>
        <a:bodyPr/>
        <a:lstStyle/>
        <a:p>
          <a:pPr rtl="0"/>
          <a:r>
            <a:rPr lang="en-US" b="1" smtClean="0">
              <a:solidFill>
                <a:srgbClr val="FF0000"/>
              </a:solidFill>
            </a:rPr>
            <a:t>L   </a:t>
          </a:r>
          <a:r>
            <a:rPr lang="en-US" smtClean="0"/>
            <a:t>earners </a:t>
          </a:r>
          <a:r>
            <a:rPr lang="en-US" dirty="0" smtClean="0"/>
            <a:t>by</a:t>
          </a:r>
          <a:endParaRPr lang="en-US" dirty="0"/>
        </a:p>
      </dgm:t>
    </dgm:pt>
    <dgm:pt modelId="{B6B3860F-E81E-4734-9A3A-53F6DF80F40C}" type="parTrans" cxnId="{069C60C3-C806-43F3-A6C2-92C77FBF21AC}">
      <dgm:prSet/>
      <dgm:spPr/>
      <dgm:t>
        <a:bodyPr/>
        <a:lstStyle/>
        <a:p>
          <a:endParaRPr lang="en-US"/>
        </a:p>
      </dgm:t>
    </dgm:pt>
    <dgm:pt modelId="{8FC093E4-5D74-429B-9AF1-605BF379284B}" type="sibTrans" cxnId="{069C60C3-C806-43F3-A6C2-92C77FBF21AC}">
      <dgm:prSet/>
      <dgm:spPr/>
      <dgm:t>
        <a:bodyPr/>
        <a:lstStyle/>
        <a:p>
          <a:endParaRPr lang="en-US"/>
        </a:p>
      </dgm:t>
    </dgm:pt>
    <dgm:pt modelId="{ADF3E4D6-A069-40AF-9525-4942F037C2DA}">
      <dgm:prSet/>
      <dgm:spPr/>
      <dgm:t>
        <a:bodyPr/>
        <a:lstStyle/>
        <a:p>
          <a:pPr rtl="0"/>
          <a:r>
            <a:rPr lang="en-US" b="1" dirty="0" smtClean="0">
              <a:solidFill>
                <a:srgbClr val="FF0000"/>
              </a:solidFill>
            </a:rPr>
            <a:t>I    </a:t>
          </a:r>
          <a:r>
            <a:rPr lang="en-US" dirty="0" err="1" smtClean="0"/>
            <a:t>nvolving</a:t>
          </a:r>
          <a:r>
            <a:rPr lang="en-US" dirty="0" smtClean="0"/>
            <a:t> them in the</a:t>
          </a:r>
          <a:endParaRPr lang="en-US" dirty="0"/>
        </a:p>
      </dgm:t>
    </dgm:pt>
    <dgm:pt modelId="{47194834-459E-4535-ADA3-091FB9323B90}" type="parTrans" cxnId="{9DD0D21C-9239-41D4-815F-697EE5FA5A95}">
      <dgm:prSet/>
      <dgm:spPr/>
      <dgm:t>
        <a:bodyPr/>
        <a:lstStyle/>
        <a:p>
          <a:endParaRPr lang="en-US"/>
        </a:p>
      </dgm:t>
    </dgm:pt>
    <dgm:pt modelId="{64E6C8DC-6264-4FC9-85D2-175470263E26}" type="sibTrans" cxnId="{9DD0D21C-9239-41D4-815F-697EE5FA5A95}">
      <dgm:prSet/>
      <dgm:spPr/>
      <dgm:t>
        <a:bodyPr/>
        <a:lstStyle/>
        <a:p>
          <a:endParaRPr lang="en-US"/>
        </a:p>
      </dgm:t>
    </dgm:pt>
    <dgm:pt modelId="{A2B46315-5E7D-4D64-B38F-433FFF93E7E7}">
      <dgm:prSet/>
      <dgm:spPr/>
      <dgm:t>
        <a:bodyPr/>
        <a:lstStyle/>
        <a:p>
          <a:pPr rtl="0"/>
          <a:r>
            <a:rPr lang="en-US" b="1" dirty="0" smtClean="0">
              <a:solidFill>
                <a:srgbClr val="FF0000"/>
              </a:solidFill>
            </a:rPr>
            <a:t>P   </a:t>
          </a:r>
          <a:r>
            <a:rPr lang="en-US" dirty="0" err="1" smtClean="0"/>
            <a:t>rocess</a:t>
          </a:r>
          <a:endParaRPr lang="en-US" dirty="0"/>
        </a:p>
      </dgm:t>
    </dgm:pt>
    <dgm:pt modelId="{18CC7C9D-7E29-441A-976B-ABA9ADEDE74A}" type="parTrans" cxnId="{5C894437-2E2D-4643-9C61-DFDDA2B4D59B}">
      <dgm:prSet/>
      <dgm:spPr/>
      <dgm:t>
        <a:bodyPr/>
        <a:lstStyle/>
        <a:p>
          <a:endParaRPr lang="en-US"/>
        </a:p>
      </dgm:t>
    </dgm:pt>
    <dgm:pt modelId="{1DD91047-76B8-481C-B09C-6E26305AF16B}" type="sibTrans" cxnId="{5C894437-2E2D-4643-9C61-DFDDA2B4D59B}">
      <dgm:prSet/>
      <dgm:spPr/>
      <dgm:t>
        <a:bodyPr/>
        <a:lstStyle/>
        <a:p>
          <a:endParaRPr lang="en-US"/>
        </a:p>
      </dgm:t>
    </dgm:pt>
    <dgm:pt modelId="{F2F557DD-1258-40D1-A4EA-B7F8193E6D7D}" type="pres">
      <dgm:prSet presAssocID="{6C2462D3-1318-469C-A3AF-75BD1A941853}" presName="Name0" presStyleCnt="0">
        <dgm:presLayoutVars>
          <dgm:dir/>
        </dgm:presLayoutVars>
      </dgm:prSet>
      <dgm:spPr/>
      <dgm:t>
        <a:bodyPr/>
        <a:lstStyle/>
        <a:p>
          <a:endParaRPr lang="en-US"/>
        </a:p>
      </dgm:t>
    </dgm:pt>
    <dgm:pt modelId="{0D912288-0FC9-4EFC-BAEF-A80EA7004F09}" type="pres">
      <dgm:prSet presAssocID="{1C88B70E-4ECF-437D-BF0D-88C9B03CB50F}" presName="noChildren" presStyleCnt="0"/>
      <dgm:spPr/>
    </dgm:pt>
    <dgm:pt modelId="{3676992E-B82A-4D5A-A513-D71C7AE13F97}" type="pres">
      <dgm:prSet presAssocID="{1C88B70E-4ECF-437D-BF0D-88C9B03CB50F}" presName="gap" presStyleCnt="0"/>
      <dgm:spPr/>
    </dgm:pt>
    <dgm:pt modelId="{A0FFAC25-DE96-4940-B28E-D4191BA4E825}" type="pres">
      <dgm:prSet presAssocID="{1C88B70E-4ECF-437D-BF0D-88C9B03CB50F}" presName="medCircle2" presStyleLbl="vennNode1" presStyleIdx="0" presStyleCnt="4"/>
      <dgm:spPr/>
    </dgm:pt>
    <dgm:pt modelId="{8C6932C2-1488-4911-934C-EB41288B0A8F}" type="pres">
      <dgm:prSet presAssocID="{1C88B70E-4ECF-437D-BF0D-88C9B03CB50F}" presName="txLvlOnly1" presStyleLbl="revTx" presStyleIdx="0" presStyleCnt="4" custAng="0" custLinFactNeighborX="-1520"/>
      <dgm:spPr/>
      <dgm:t>
        <a:bodyPr/>
        <a:lstStyle/>
        <a:p>
          <a:endParaRPr lang="en-US"/>
        </a:p>
      </dgm:t>
    </dgm:pt>
    <dgm:pt modelId="{767F1B3E-20E5-406F-BBD4-F7A0DC97D31D}" type="pres">
      <dgm:prSet presAssocID="{B118319C-5844-476C-A21B-283F28FDAAA1}" presName="noChildren" presStyleCnt="0"/>
      <dgm:spPr/>
    </dgm:pt>
    <dgm:pt modelId="{FCFECC81-CA9B-4FA7-B377-CB90E2DCAE05}" type="pres">
      <dgm:prSet presAssocID="{B118319C-5844-476C-A21B-283F28FDAAA1}" presName="gap" presStyleCnt="0"/>
      <dgm:spPr/>
    </dgm:pt>
    <dgm:pt modelId="{BE8EA9AD-D7D5-4AC2-8997-8A09864AB7C0}" type="pres">
      <dgm:prSet presAssocID="{B118319C-5844-476C-A21B-283F28FDAAA1}" presName="medCircle2" presStyleLbl="vennNode1" presStyleIdx="1" presStyleCnt="4"/>
      <dgm:spPr/>
    </dgm:pt>
    <dgm:pt modelId="{F501C983-60C5-43CD-9948-D1DE037744CA}" type="pres">
      <dgm:prSet presAssocID="{B118319C-5844-476C-A21B-283F28FDAAA1}" presName="txLvlOnly1" presStyleLbl="revTx" presStyleIdx="1" presStyleCnt="4" custAng="0" custLinFactNeighborX="-1520"/>
      <dgm:spPr/>
      <dgm:t>
        <a:bodyPr/>
        <a:lstStyle/>
        <a:p>
          <a:endParaRPr lang="en-US"/>
        </a:p>
      </dgm:t>
    </dgm:pt>
    <dgm:pt modelId="{55A6D1CF-5440-4DC4-A318-8ADFB9E7B919}" type="pres">
      <dgm:prSet presAssocID="{ADF3E4D6-A069-40AF-9525-4942F037C2DA}" presName="noChildren" presStyleCnt="0"/>
      <dgm:spPr/>
    </dgm:pt>
    <dgm:pt modelId="{DFCBEA47-8833-49E2-95A0-04D2DFD4D1EB}" type="pres">
      <dgm:prSet presAssocID="{ADF3E4D6-A069-40AF-9525-4942F037C2DA}" presName="gap" presStyleCnt="0"/>
      <dgm:spPr/>
    </dgm:pt>
    <dgm:pt modelId="{A6A47BCF-F070-46A5-9D46-8654E20A6EDE}" type="pres">
      <dgm:prSet presAssocID="{ADF3E4D6-A069-40AF-9525-4942F037C2DA}" presName="medCircle2" presStyleLbl="vennNode1" presStyleIdx="2" presStyleCnt="4"/>
      <dgm:spPr/>
    </dgm:pt>
    <dgm:pt modelId="{86F00E7B-F376-4AA8-8825-B19341A29632}" type="pres">
      <dgm:prSet presAssocID="{ADF3E4D6-A069-40AF-9525-4942F037C2DA}" presName="txLvlOnly1" presStyleLbl="revTx" presStyleIdx="2" presStyleCnt="4" custAng="0" custLinFactNeighborX="-1520"/>
      <dgm:spPr/>
      <dgm:t>
        <a:bodyPr/>
        <a:lstStyle/>
        <a:p>
          <a:endParaRPr lang="en-US"/>
        </a:p>
      </dgm:t>
    </dgm:pt>
    <dgm:pt modelId="{7EBCAB00-6934-4F51-8C7A-42EADD92C85E}" type="pres">
      <dgm:prSet presAssocID="{A2B46315-5E7D-4D64-B38F-433FFF93E7E7}" presName="noChildren" presStyleCnt="0"/>
      <dgm:spPr/>
    </dgm:pt>
    <dgm:pt modelId="{26AF8F1C-6F44-43ED-8477-44BF52183C04}" type="pres">
      <dgm:prSet presAssocID="{A2B46315-5E7D-4D64-B38F-433FFF93E7E7}" presName="gap" presStyleCnt="0"/>
      <dgm:spPr/>
    </dgm:pt>
    <dgm:pt modelId="{82756686-B5F8-4905-A37D-BF679B59601F}" type="pres">
      <dgm:prSet presAssocID="{A2B46315-5E7D-4D64-B38F-433FFF93E7E7}" presName="medCircle2" presStyleLbl="vennNode1" presStyleIdx="3" presStyleCnt="4"/>
      <dgm:spPr/>
    </dgm:pt>
    <dgm:pt modelId="{A83826C3-2D33-4177-A412-F1353F84D79E}" type="pres">
      <dgm:prSet presAssocID="{A2B46315-5E7D-4D64-B38F-433FFF93E7E7}" presName="txLvlOnly1" presStyleLbl="revTx" presStyleIdx="3" presStyleCnt="4" custAng="0" custLinFactNeighborX="-1520"/>
      <dgm:spPr/>
      <dgm:t>
        <a:bodyPr/>
        <a:lstStyle/>
        <a:p>
          <a:endParaRPr lang="en-US"/>
        </a:p>
      </dgm:t>
    </dgm:pt>
  </dgm:ptLst>
  <dgm:cxnLst>
    <dgm:cxn modelId="{9DD0D21C-9239-41D4-815F-697EE5FA5A95}" srcId="{6C2462D3-1318-469C-A3AF-75BD1A941853}" destId="{ADF3E4D6-A069-40AF-9525-4942F037C2DA}" srcOrd="2" destOrd="0" parTransId="{47194834-459E-4535-ADA3-091FB9323B90}" sibTransId="{64E6C8DC-6264-4FC9-85D2-175470263E26}"/>
    <dgm:cxn modelId="{7E55CF12-CACF-41CC-8E86-8C2033D7D225}" srcId="{6C2462D3-1318-469C-A3AF-75BD1A941853}" destId="{1C88B70E-4ECF-437D-BF0D-88C9B03CB50F}" srcOrd="0" destOrd="0" parTransId="{D8F37BAD-267F-48B8-A4E1-7A8B93F850B2}" sibTransId="{9646531C-47AE-489B-A757-46E95FF97DF2}"/>
    <dgm:cxn modelId="{069C60C3-C806-43F3-A6C2-92C77FBF21AC}" srcId="{6C2462D3-1318-469C-A3AF-75BD1A941853}" destId="{B118319C-5844-476C-A21B-283F28FDAAA1}" srcOrd="1" destOrd="0" parTransId="{B6B3860F-E81E-4734-9A3A-53F6DF80F40C}" sibTransId="{8FC093E4-5D74-429B-9AF1-605BF379284B}"/>
    <dgm:cxn modelId="{25020E27-1170-475A-8FF4-DEC15189EF9B}" type="presOf" srcId="{B118319C-5844-476C-A21B-283F28FDAAA1}" destId="{F501C983-60C5-43CD-9948-D1DE037744CA}" srcOrd="0" destOrd="0" presId="urn:microsoft.com/office/officeart/2008/layout/VerticalCircleList"/>
    <dgm:cxn modelId="{CCFD17B4-0D91-4D8B-8C3C-FC58FD7651F2}" type="presOf" srcId="{ADF3E4D6-A069-40AF-9525-4942F037C2DA}" destId="{86F00E7B-F376-4AA8-8825-B19341A29632}" srcOrd="0" destOrd="0" presId="urn:microsoft.com/office/officeart/2008/layout/VerticalCircleList"/>
    <dgm:cxn modelId="{C09DBC18-53A6-4D84-99A4-4A8514D0EFE7}" type="presOf" srcId="{A2B46315-5E7D-4D64-B38F-433FFF93E7E7}" destId="{A83826C3-2D33-4177-A412-F1353F84D79E}" srcOrd="0" destOrd="0" presId="urn:microsoft.com/office/officeart/2008/layout/VerticalCircleList"/>
    <dgm:cxn modelId="{5C894437-2E2D-4643-9C61-DFDDA2B4D59B}" srcId="{6C2462D3-1318-469C-A3AF-75BD1A941853}" destId="{A2B46315-5E7D-4D64-B38F-433FFF93E7E7}" srcOrd="3" destOrd="0" parTransId="{18CC7C9D-7E29-441A-976B-ABA9ADEDE74A}" sibTransId="{1DD91047-76B8-481C-B09C-6E26305AF16B}"/>
    <dgm:cxn modelId="{B11018E9-A4C4-4CEB-8E39-CD97FA257243}" type="presOf" srcId="{6C2462D3-1318-469C-A3AF-75BD1A941853}" destId="{F2F557DD-1258-40D1-A4EA-B7F8193E6D7D}" srcOrd="0" destOrd="0" presId="urn:microsoft.com/office/officeart/2008/layout/VerticalCircleList"/>
    <dgm:cxn modelId="{63FCCE6C-2FD2-4E91-BC5A-6FFF2D383B4F}" type="presOf" srcId="{1C88B70E-4ECF-437D-BF0D-88C9B03CB50F}" destId="{8C6932C2-1488-4911-934C-EB41288B0A8F}" srcOrd="0" destOrd="0" presId="urn:microsoft.com/office/officeart/2008/layout/VerticalCircleList"/>
    <dgm:cxn modelId="{9E4B5774-55F3-4E7E-BC6D-83866582B5B9}" type="presParOf" srcId="{F2F557DD-1258-40D1-A4EA-B7F8193E6D7D}" destId="{0D912288-0FC9-4EFC-BAEF-A80EA7004F09}" srcOrd="0" destOrd="0" presId="urn:microsoft.com/office/officeart/2008/layout/VerticalCircleList"/>
    <dgm:cxn modelId="{C5685E0D-4889-4A10-80C7-420CA8AD6B8A}" type="presParOf" srcId="{0D912288-0FC9-4EFC-BAEF-A80EA7004F09}" destId="{3676992E-B82A-4D5A-A513-D71C7AE13F97}" srcOrd="0" destOrd="0" presId="urn:microsoft.com/office/officeart/2008/layout/VerticalCircleList"/>
    <dgm:cxn modelId="{61741CBF-486E-4513-B220-7E20EE6F849F}" type="presParOf" srcId="{0D912288-0FC9-4EFC-BAEF-A80EA7004F09}" destId="{A0FFAC25-DE96-4940-B28E-D4191BA4E825}" srcOrd="1" destOrd="0" presId="urn:microsoft.com/office/officeart/2008/layout/VerticalCircleList"/>
    <dgm:cxn modelId="{2F0066DB-BEB8-4271-A598-34368DB5C138}" type="presParOf" srcId="{0D912288-0FC9-4EFC-BAEF-A80EA7004F09}" destId="{8C6932C2-1488-4911-934C-EB41288B0A8F}" srcOrd="2" destOrd="0" presId="urn:microsoft.com/office/officeart/2008/layout/VerticalCircleList"/>
    <dgm:cxn modelId="{88453805-1174-4623-904B-BEC66EFB2CCD}" type="presParOf" srcId="{F2F557DD-1258-40D1-A4EA-B7F8193E6D7D}" destId="{767F1B3E-20E5-406F-BBD4-F7A0DC97D31D}" srcOrd="1" destOrd="0" presId="urn:microsoft.com/office/officeart/2008/layout/VerticalCircleList"/>
    <dgm:cxn modelId="{FD36660A-10DA-4743-8441-56E625360B0E}" type="presParOf" srcId="{767F1B3E-20E5-406F-BBD4-F7A0DC97D31D}" destId="{FCFECC81-CA9B-4FA7-B377-CB90E2DCAE05}" srcOrd="0" destOrd="0" presId="urn:microsoft.com/office/officeart/2008/layout/VerticalCircleList"/>
    <dgm:cxn modelId="{2CDA1E62-B575-494F-B331-AEB56BE3E93E}" type="presParOf" srcId="{767F1B3E-20E5-406F-BBD4-F7A0DC97D31D}" destId="{BE8EA9AD-D7D5-4AC2-8997-8A09864AB7C0}" srcOrd="1" destOrd="0" presId="urn:microsoft.com/office/officeart/2008/layout/VerticalCircleList"/>
    <dgm:cxn modelId="{C92470A8-856E-4DC9-AF19-B7F6F79B9D98}" type="presParOf" srcId="{767F1B3E-20E5-406F-BBD4-F7A0DC97D31D}" destId="{F501C983-60C5-43CD-9948-D1DE037744CA}" srcOrd="2" destOrd="0" presId="urn:microsoft.com/office/officeart/2008/layout/VerticalCircleList"/>
    <dgm:cxn modelId="{39107A0F-56AF-4AA6-85ED-ECF932CAC432}" type="presParOf" srcId="{F2F557DD-1258-40D1-A4EA-B7F8193E6D7D}" destId="{55A6D1CF-5440-4DC4-A318-8ADFB9E7B919}" srcOrd="2" destOrd="0" presId="urn:microsoft.com/office/officeart/2008/layout/VerticalCircleList"/>
    <dgm:cxn modelId="{5FD6E8AF-7BB8-4625-A707-90E5B7227C01}" type="presParOf" srcId="{55A6D1CF-5440-4DC4-A318-8ADFB9E7B919}" destId="{DFCBEA47-8833-49E2-95A0-04D2DFD4D1EB}" srcOrd="0" destOrd="0" presId="urn:microsoft.com/office/officeart/2008/layout/VerticalCircleList"/>
    <dgm:cxn modelId="{A1B5E036-0CDA-4D6F-AAE2-30299457E164}" type="presParOf" srcId="{55A6D1CF-5440-4DC4-A318-8ADFB9E7B919}" destId="{A6A47BCF-F070-46A5-9D46-8654E20A6EDE}" srcOrd="1" destOrd="0" presId="urn:microsoft.com/office/officeart/2008/layout/VerticalCircleList"/>
    <dgm:cxn modelId="{F748A768-DBBA-4DED-851F-DE83242C0022}" type="presParOf" srcId="{55A6D1CF-5440-4DC4-A318-8ADFB9E7B919}" destId="{86F00E7B-F376-4AA8-8825-B19341A29632}" srcOrd="2" destOrd="0" presId="urn:microsoft.com/office/officeart/2008/layout/VerticalCircleList"/>
    <dgm:cxn modelId="{9CAE51AC-D011-473A-8657-9CAB7BEFF94C}" type="presParOf" srcId="{F2F557DD-1258-40D1-A4EA-B7F8193E6D7D}" destId="{7EBCAB00-6934-4F51-8C7A-42EADD92C85E}" srcOrd="3" destOrd="0" presId="urn:microsoft.com/office/officeart/2008/layout/VerticalCircleList"/>
    <dgm:cxn modelId="{D2F45B0F-441D-43E5-96DB-51A419A092BD}" type="presParOf" srcId="{7EBCAB00-6934-4F51-8C7A-42EADD92C85E}" destId="{26AF8F1C-6F44-43ED-8477-44BF52183C04}" srcOrd="0" destOrd="0" presId="urn:microsoft.com/office/officeart/2008/layout/VerticalCircleList"/>
    <dgm:cxn modelId="{EED7D8FC-C54E-4BFD-80BE-D035E4B15DD5}" type="presParOf" srcId="{7EBCAB00-6934-4F51-8C7A-42EADD92C85E}" destId="{82756686-B5F8-4905-A37D-BF679B59601F}" srcOrd="1" destOrd="0" presId="urn:microsoft.com/office/officeart/2008/layout/VerticalCircleList"/>
    <dgm:cxn modelId="{AC2482C2-C46F-4C24-8264-3233742F0D64}" type="presParOf" srcId="{7EBCAB00-6934-4F51-8C7A-42EADD92C85E}" destId="{A83826C3-2D33-4177-A412-F1353F84D79E}"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C2462D3-1318-469C-A3AF-75BD1A941853}" type="doc">
      <dgm:prSet loTypeId="urn:microsoft.com/office/officeart/2008/layout/VerticalCurvedList" loCatId="list" qsTypeId="urn:microsoft.com/office/officeart/2005/8/quickstyle/simple5" qsCatId="simple" csTypeId="urn:microsoft.com/office/officeart/2005/8/colors/accent5_1" csCatId="accent5" phldr="1"/>
      <dgm:spPr/>
      <dgm:t>
        <a:bodyPr/>
        <a:lstStyle/>
        <a:p>
          <a:endParaRPr lang="en-US"/>
        </a:p>
      </dgm:t>
    </dgm:pt>
    <dgm:pt modelId="{1C88B70E-4ECF-437D-BF0D-88C9B03CB50F}">
      <dgm:prSet custT="1"/>
      <dgm:spPr/>
      <dgm:t>
        <a:bodyPr/>
        <a:lstStyle/>
        <a:p>
          <a:pPr rtl="0"/>
          <a:r>
            <a:rPr lang="en-US" sz="2400" b="0" dirty="0" smtClean="0"/>
            <a:t>Connect the flipped strategy to your learning outcome(s)</a:t>
          </a:r>
          <a:endParaRPr lang="en-US" sz="2400" b="0" dirty="0"/>
        </a:p>
      </dgm:t>
    </dgm:pt>
    <dgm:pt modelId="{D8F37BAD-267F-48B8-A4E1-7A8B93F850B2}" type="parTrans" cxnId="{7E55CF12-CACF-41CC-8E86-8C2033D7D225}">
      <dgm:prSet/>
      <dgm:spPr/>
      <dgm:t>
        <a:bodyPr/>
        <a:lstStyle/>
        <a:p>
          <a:endParaRPr lang="en-US">
            <a:solidFill>
              <a:schemeClr val="tx1"/>
            </a:solidFill>
          </a:endParaRPr>
        </a:p>
      </dgm:t>
    </dgm:pt>
    <dgm:pt modelId="{9646531C-47AE-489B-A757-46E95FF97DF2}" type="sibTrans" cxnId="{7E55CF12-CACF-41CC-8E86-8C2033D7D225}">
      <dgm:prSet/>
      <dgm:spPr/>
      <dgm:t>
        <a:bodyPr/>
        <a:lstStyle/>
        <a:p>
          <a:endParaRPr lang="en-US">
            <a:solidFill>
              <a:schemeClr val="tx1"/>
            </a:solidFill>
          </a:endParaRPr>
        </a:p>
      </dgm:t>
    </dgm:pt>
    <dgm:pt modelId="{B118319C-5844-476C-A21B-283F28FDAAA1}">
      <dgm:prSet custT="1"/>
      <dgm:spPr/>
      <dgm:t>
        <a:bodyPr/>
        <a:lstStyle/>
        <a:p>
          <a:pPr rtl="0"/>
          <a:r>
            <a:rPr lang="en-US" sz="2400" b="0" smtClean="0"/>
            <a:t>Provide written and verbal directions, especially for flipped strategies requiring multiple steps</a:t>
          </a:r>
          <a:endParaRPr lang="en-US" sz="2400" b="0" dirty="0"/>
        </a:p>
      </dgm:t>
    </dgm:pt>
    <dgm:pt modelId="{B6B3860F-E81E-4734-9A3A-53F6DF80F40C}" type="parTrans" cxnId="{069C60C3-C806-43F3-A6C2-92C77FBF21AC}">
      <dgm:prSet/>
      <dgm:spPr/>
      <dgm:t>
        <a:bodyPr/>
        <a:lstStyle/>
        <a:p>
          <a:endParaRPr lang="en-US">
            <a:solidFill>
              <a:schemeClr val="tx1"/>
            </a:solidFill>
          </a:endParaRPr>
        </a:p>
      </dgm:t>
    </dgm:pt>
    <dgm:pt modelId="{8FC093E4-5D74-429B-9AF1-605BF379284B}" type="sibTrans" cxnId="{069C60C3-C806-43F3-A6C2-92C77FBF21AC}">
      <dgm:prSet/>
      <dgm:spPr/>
      <dgm:t>
        <a:bodyPr/>
        <a:lstStyle/>
        <a:p>
          <a:endParaRPr lang="en-US">
            <a:solidFill>
              <a:schemeClr val="tx1"/>
            </a:solidFill>
          </a:endParaRPr>
        </a:p>
      </dgm:t>
    </dgm:pt>
    <dgm:pt modelId="{ADF3E4D6-A069-40AF-9525-4942F037C2DA}">
      <dgm:prSet custT="1"/>
      <dgm:spPr/>
      <dgm:t>
        <a:bodyPr/>
        <a:lstStyle/>
        <a:p>
          <a:pPr rtl="0"/>
          <a:r>
            <a:rPr lang="en-US" sz="2400" b="0" smtClean="0"/>
            <a:t>Harness the power of the first five minutes of class.  Use a focusing activity</a:t>
          </a:r>
          <a:endParaRPr lang="en-US" sz="2400" b="0" dirty="0"/>
        </a:p>
      </dgm:t>
    </dgm:pt>
    <dgm:pt modelId="{47194834-459E-4535-ADA3-091FB9323B90}" type="parTrans" cxnId="{9DD0D21C-9239-41D4-815F-697EE5FA5A95}">
      <dgm:prSet/>
      <dgm:spPr/>
      <dgm:t>
        <a:bodyPr/>
        <a:lstStyle/>
        <a:p>
          <a:endParaRPr lang="en-US">
            <a:solidFill>
              <a:schemeClr val="tx1"/>
            </a:solidFill>
          </a:endParaRPr>
        </a:p>
      </dgm:t>
    </dgm:pt>
    <dgm:pt modelId="{64E6C8DC-6264-4FC9-85D2-175470263E26}" type="sibTrans" cxnId="{9DD0D21C-9239-41D4-815F-697EE5FA5A95}">
      <dgm:prSet/>
      <dgm:spPr/>
      <dgm:t>
        <a:bodyPr/>
        <a:lstStyle/>
        <a:p>
          <a:endParaRPr lang="en-US">
            <a:solidFill>
              <a:schemeClr val="tx1"/>
            </a:solidFill>
          </a:endParaRPr>
        </a:p>
      </dgm:t>
    </dgm:pt>
    <dgm:pt modelId="{A2B46315-5E7D-4D64-B38F-433FFF93E7E7}">
      <dgm:prSet custT="1"/>
      <dgm:spPr/>
      <dgm:t>
        <a:bodyPr/>
        <a:lstStyle/>
        <a:p>
          <a:pPr rtl="0"/>
          <a:r>
            <a:rPr lang="en-US" sz="2400" b="0" smtClean="0"/>
            <a:t>Plan carefully and create structures to stay organized.  Use templates, guided notes, table numbers, etc. to organize your materials and manage your time.</a:t>
          </a:r>
          <a:endParaRPr lang="en-US" sz="2400" b="0" dirty="0"/>
        </a:p>
      </dgm:t>
    </dgm:pt>
    <dgm:pt modelId="{18CC7C9D-7E29-441A-976B-ABA9ADEDE74A}" type="parTrans" cxnId="{5C894437-2E2D-4643-9C61-DFDDA2B4D59B}">
      <dgm:prSet/>
      <dgm:spPr/>
      <dgm:t>
        <a:bodyPr/>
        <a:lstStyle/>
        <a:p>
          <a:endParaRPr lang="en-US">
            <a:solidFill>
              <a:schemeClr val="tx1"/>
            </a:solidFill>
          </a:endParaRPr>
        </a:p>
      </dgm:t>
    </dgm:pt>
    <dgm:pt modelId="{1DD91047-76B8-481C-B09C-6E26305AF16B}" type="sibTrans" cxnId="{5C894437-2E2D-4643-9C61-DFDDA2B4D59B}">
      <dgm:prSet/>
      <dgm:spPr/>
      <dgm:t>
        <a:bodyPr/>
        <a:lstStyle/>
        <a:p>
          <a:endParaRPr lang="en-US">
            <a:solidFill>
              <a:schemeClr val="tx1"/>
            </a:solidFill>
          </a:endParaRPr>
        </a:p>
      </dgm:t>
    </dgm:pt>
    <dgm:pt modelId="{9EE86681-6C7B-4107-B49A-2103D00E76F4}">
      <dgm:prSet custT="1"/>
      <dgm:spPr/>
      <dgm:t>
        <a:bodyPr/>
        <a:lstStyle/>
        <a:p>
          <a:pPr rtl="0"/>
          <a:r>
            <a:rPr lang="en-US" sz="2400" b="0" smtClean="0"/>
            <a:t>Balance individual strategies with group strategies</a:t>
          </a:r>
          <a:endParaRPr lang="en-US" sz="2400" b="0" dirty="0"/>
        </a:p>
      </dgm:t>
    </dgm:pt>
    <dgm:pt modelId="{C4766100-885C-4AB6-9586-067D45CD3A55}" type="parTrans" cxnId="{A7764FB7-DA88-4115-8010-D5111713EB74}">
      <dgm:prSet/>
      <dgm:spPr/>
      <dgm:t>
        <a:bodyPr/>
        <a:lstStyle/>
        <a:p>
          <a:endParaRPr lang="en-US">
            <a:solidFill>
              <a:schemeClr val="tx1"/>
            </a:solidFill>
          </a:endParaRPr>
        </a:p>
      </dgm:t>
    </dgm:pt>
    <dgm:pt modelId="{1B5AEDFE-54E6-4823-B212-C584BC52E2A0}" type="sibTrans" cxnId="{A7764FB7-DA88-4115-8010-D5111713EB74}">
      <dgm:prSet/>
      <dgm:spPr/>
      <dgm:t>
        <a:bodyPr/>
        <a:lstStyle/>
        <a:p>
          <a:endParaRPr lang="en-US">
            <a:solidFill>
              <a:schemeClr val="tx1"/>
            </a:solidFill>
          </a:endParaRPr>
        </a:p>
      </dgm:t>
    </dgm:pt>
    <dgm:pt modelId="{0A1CF73F-EAF3-4A55-8E4E-C43C7732C19D}">
      <dgm:prSet custT="1"/>
      <dgm:spPr/>
      <dgm:t>
        <a:bodyPr/>
        <a:lstStyle/>
        <a:p>
          <a:pPr rtl="0"/>
          <a:r>
            <a:rPr lang="en-US" sz="2400" b="0" smtClean="0"/>
            <a:t>Balance “active” and “reflective” strategies</a:t>
          </a:r>
          <a:endParaRPr lang="en-US" sz="2400" b="0" dirty="0"/>
        </a:p>
      </dgm:t>
    </dgm:pt>
    <dgm:pt modelId="{3E4A64AB-DB7F-417C-81BD-E9AF640DB0B7}" type="parTrans" cxnId="{8F52DEA6-AE5F-49F8-ACD9-0109A9F509BA}">
      <dgm:prSet/>
      <dgm:spPr/>
      <dgm:t>
        <a:bodyPr/>
        <a:lstStyle/>
        <a:p>
          <a:endParaRPr lang="en-US">
            <a:solidFill>
              <a:schemeClr val="tx1"/>
            </a:solidFill>
          </a:endParaRPr>
        </a:p>
      </dgm:t>
    </dgm:pt>
    <dgm:pt modelId="{966FB704-2B15-4326-8B6E-56A545C87DE1}" type="sibTrans" cxnId="{8F52DEA6-AE5F-49F8-ACD9-0109A9F509BA}">
      <dgm:prSet/>
      <dgm:spPr/>
      <dgm:t>
        <a:bodyPr/>
        <a:lstStyle/>
        <a:p>
          <a:endParaRPr lang="en-US">
            <a:solidFill>
              <a:schemeClr val="tx1"/>
            </a:solidFill>
          </a:endParaRPr>
        </a:p>
      </dgm:t>
    </dgm:pt>
    <dgm:pt modelId="{82D95006-E5E4-4FE2-B4FD-408B4E1B5967}">
      <dgm:prSet custT="1"/>
      <dgm:spPr/>
      <dgm:t>
        <a:bodyPr/>
        <a:lstStyle/>
        <a:p>
          <a:pPr rtl="0"/>
          <a:r>
            <a:rPr lang="en-US" sz="2400" b="0" dirty="0" smtClean="0"/>
            <a:t>Debrief all high energy / high excitement strategies</a:t>
          </a:r>
          <a:endParaRPr lang="en-US" sz="2400" b="0" dirty="0"/>
        </a:p>
      </dgm:t>
    </dgm:pt>
    <dgm:pt modelId="{D53F5297-F3FE-4F06-8B24-3D43E430AEB5}" type="parTrans" cxnId="{A44F78BA-B384-46B4-BEEC-933188F0748A}">
      <dgm:prSet/>
      <dgm:spPr/>
      <dgm:t>
        <a:bodyPr/>
        <a:lstStyle/>
        <a:p>
          <a:endParaRPr lang="en-US">
            <a:solidFill>
              <a:schemeClr val="tx1"/>
            </a:solidFill>
          </a:endParaRPr>
        </a:p>
      </dgm:t>
    </dgm:pt>
    <dgm:pt modelId="{7CBF0D1B-92EA-4BD9-A263-54B1595E3307}" type="sibTrans" cxnId="{A44F78BA-B384-46B4-BEEC-933188F0748A}">
      <dgm:prSet/>
      <dgm:spPr/>
      <dgm:t>
        <a:bodyPr/>
        <a:lstStyle/>
        <a:p>
          <a:endParaRPr lang="en-US">
            <a:solidFill>
              <a:schemeClr val="tx1"/>
            </a:solidFill>
          </a:endParaRPr>
        </a:p>
      </dgm:t>
    </dgm:pt>
    <dgm:pt modelId="{8E17CFD6-3D9D-4294-AAD8-A3A2D1CAD813}" type="pres">
      <dgm:prSet presAssocID="{6C2462D3-1318-469C-A3AF-75BD1A941853}" presName="Name0" presStyleCnt="0">
        <dgm:presLayoutVars>
          <dgm:chMax val="7"/>
          <dgm:chPref val="7"/>
          <dgm:dir/>
        </dgm:presLayoutVars>
      </dgm:prSet>
      <dgm:spPr/>
      <dgm:t>
        <a:bodyPr/>
        <a:lstStyle/>
        <a:p>
          <a:endParaRPr lang="en-US"/>
        </a:p>
      </dgm:t>
    </dgm:pt>
    <dgm:pt modelId="{A3177DFF-3AE6-42BC-87D2-5573E48CDA62}" type="pres">
      <dgm:prSet presAssocID="{6C2462D3-1318-469C-A3AF-75BD1A941853}" presName="Name1" presStyleCnt="0"/>
      <dgm:spPr/>
    </dgm:pt>
    <dgm:pt modelId="{3D27976F-98B9-4FBA-AFEE-9F3591E83954}" type="pres">
      <dgm:prSet presAssocID="{6C2462D3-1318-469C-A3AF-75BD1A941853}" presName="cycle" presStyleCnt="0"/>
      <dgm:spPr/>
    </dgm:pt>
    <dgm:pt modelId="{6DA41B8B-EB5A-4206-98F1-7E4146295E73}" type="pres">
      <dgm:prSet presAssocID="{6C2462D3-1318-469C-A3AF-75BD1A941853}" presName="srcNode" presStyleLbl="node1" presStyleIdx="0" presStyleCnt="7"/>
      <dgm:spPr/>
    </dgm:pt>
    <dgm:pt modelId="{3088436B-EA36-4D63-A6FA-FF19943320BB}" type="pres">
      <dgm:prSet presAssocID="{6C2462D3-1318-469C-A3AF-75BD1A941853}" presName="conn" presStyleLbl="parChTrans1D2" presStyleIdx="0" presStyleCnt="1"/>
      <dgm:spPr/>
      <dgm:t>
        <a:bodyPr/>
        <a:lstStyle/>
        <a:p>
          <a:endParaRPr lang="en-US"/>
        </a:p>
      </dgm:t>
    </dgm:pt>
    <dgm:pt modelId="{9A44EA66-9595-44F0-9107-5DB96E4012FD}" type="pres">
      <dgm:prSet presAssocID="{6C2462D3-1318-469C-A3AF-75BD1A941853}" presName="extraNode" presStyleLbl="node1" presStyleIdx="0" presStyleCnt="7"/>
      <dgm:spPr/>
    </dgm:pt>
    <dgm:pt modelId="{CD33A596-1A86-4DB2-A09F-6097CEA51F9A}" type="pres">
      <dgm:prSet presAssocID="{6C2462D3-1318-469C-A3AF-75BD1A941853}" presName="dstNode" presStyleLbl="node1" presStyleIdx="0" presStyleCnt="7"/>
      <dgm:spPr/>
    </dgm:pt>
    <dgm:pt modelId="{E91FD3D7-C2C5-47BE-92E5-D82D57F98928}" type="pres">
      <dgm:prSet presAssocID="{1C88B70E-4ECF-437D-BF0D-88C9B03CB50F}" presName="text_1" presStyleLbl="node1" presStyleIdx="0" presStyleCnt="7">
        <dgm:presLayoutVars>
          <dgm:bulletEnabled val="1"/>
        </dgm:presLayoutVars>
      </dgm:prSet>
      <dgm:spPr/>
      <dgm:t>
        <a:bodyPr/>
        <a:lstStyle/>
        <a:p>
          <a:endParaRPr lang="en-US"/>
        </a:p>
      </dgm:t>
    </dgm:pt>
    <dgm:pt modelId="{BFEB6EF1-3405-447B-9910-03AD3A8824FE}" type="pres">
      <dgm:prSet presAssocID="{1C88B70E-4ECF-437D-BF0D-88C9B03CB50F}" presName="accent_1" presStyleCnt="0"/>
      <dgm:spPr/>
    </dgm:pt>
    <dgm:pt modelId="{3ABC960E-514A-45A1-BDDE-F875B2E15E5B}" type="pres">
      <dgm:prSet presAssocID="{1C88B70E-4ECF-437D-BF0D-88C9B03CB50F}" presName="accentRepeatNode" presStyleLbl="solidFgAcc1" presStyleIdx="0" presStyleCnt="7"/>
      <dgm:spPr/>
    </dgm:pt>
    <dgm:pt modelId="{3C8C1A4D-B7EA-433F-A333-26D489E69540}" type="pres">
      <dgm:prSet presAssocID="{9EE86681-6C7B-4107-B49A-2103D00E76F4}" presName="text_2" presStyleLbl="node1" presStyleIdx="1" presStyleCnt="7">
        <dgm:presLayoutVars>
          <dgm:bulletEnabled val="1"/>
        </dgm:presLayoutVars>
      </dgm:prSet>
      <dgm:spPr/>
      <dgm:t>
        <a:bodyPr/>
        <a:lstStyle/>
        <a:p>
          <a:endParaRPr lang="en-US"/>
        </a:p>
      </dgm:t>
    </dgm:pt>
    <dgm:pt modelId="{7BB91B46-0668-411D-B75C-68B77CEB5448}" type="pres">
      <dgm:prSet presAssocID="{9EE86681-6C7B-4107-B49A-2103D00E76F4}" presName="accent_2" presStyleCnt="0"/>
      <dgm:spPr/>
    </dgm:pt>
    <dgm:pt modelId="{DE89A126-3189-4C8F-AF35-E5073FA5648A}" type="pres">
      <dgm:prSet presAssocID="{9EE86681-6C7B-4107-B49A-2103D00E76F4}" presName="accentRepeatNode" presStyleLbl="solidFgAcc1" presStyleIdx="1" presStyleCnt="7"/>
      <dgm:spPr/>
    </dgm:pt>
    <dgm:pt modelId="{3FCFBE3B-1336-42A6-AF9F-36BA818F78C5}" type="pres">
      <dgm:prSet presAssocID="{0A1CF73F-EAF3-4A55-8E4E-C43C7732C19D}" presName="text_3" presStyleLbl="node1" presStyleIdx="2" presStyleCnt="7">
        <dgm:presLayoutVars>
          <dgm:bulletEnabled val="1"/>
        </dgm:presLayoutVars>
      </dgm:prSet>
      <dgm:spPr/>
      <dgm:t>
        <a:bodyPr/>
        <a:lstStyle/>
        <a:p>
          <a:endParaRPr lang="en-US"/>
        </a:p>
      </dgm:t>
    </dgm:pt>
    <dgm:pt modelId="{2F4188DF-6BF2-413C-9119-0C34CDA3430E}" type="pres">
      <dgm:prSet presAssocID="{0A1CF73F-EAF3-4A55-8E4E-C43C7732C19D}" presName="accent_3" presStyleCnt="0"/>
      <dgm:spPr/>
    </dgm:pt>
    <dgm:pt modelId="{32A4909A-927F-4435-8316-437876410C96}" type="pres">
      <dgm:prSet presAssocID="{0A1CF73F-EAF3-4A55-8E4E-C43C7732C19D}" presName="accentRepeatNode" presStyleLbl="solidFgAcc1" presStyleIdx="2" presStyleCnt="7"/>
      <dgm:spPr/>
    </dgm:pt>
    <dgm:pt modelId="{3EA29887-00B8-4BE0-A6F2-7C05CAD9C544}" type="pres">
      <dgm:prSet presAssocID="{82D95006-E5E4-4FE2-B4FD-408B4E1B5967}" presName="text_4" presStyleLbl="node1" presStyleIdx="3" presStyleCnt="7">
        <dgm:presLayoutVars>
          <dgm:bulletEnabled val="1"/>
        </dgm:presLayoutVars>
      </dgm:prSet>
      <dgm:spPr/>
      <dgm:t>
        <a:bodyPr/>
        <a:lstStyle/>
        <a:p>
          <a:endParaRPr lang="en-US"/>
        </a:p>
      </dgm:t>
    </dgm:pt>
    <dgm:pt modelId="{F35A1CA2-C6CF-4492-B86E-FFA4CC3767E8}" type="pres">
      <dgm:prSet presAssocID="{82D95006-E5E4-4FE2-B4FD-408B4E1B5967}" presName="accent_4" presStyleCnt="0"/>
      <dgm:spPr/>
    </dgm:pt>
    <dgm:pt modelId="{C247AC9A-EA72-4478-81F0-557DF1175739}" type="pres">
      <dgm:prSet presAssocID="{82D95006-E5E4-4FE2-B4FD-408B4E1B5967}" presName="accentRepeatNode" presStyleLbl="solidFgAcc1" presStyleIdx="3" presStyleCnt="7"/>
      <dgm:spPr/>
    </dgm:pt>
    <dgm:pt modelId="{35E313FE-8904-42E7-A209-910FB710D2EA}" type="pres">
      <dgm:prSet presAssocID="{B118319C-5844-476C-A21B-283F28FDAAA1}" presName="text_5" presStyleLbl="node1" presStyleIdx="4" presStyleCnt="7">
        <dgm:presLayoutVars>
          <dgm:bulletEnabled val="1"/>
        </dgm:presLayoutVars>
      </dgm:prSet>
      <dgm:spPr/>
      <dgm:t>
        <a:bodyPr/>
        <a:lstStyle/>
        <a:p>
          <a:endParaRPr lang="en-US"/>
        </a:p>
      </dgm:t>
    </dgm:pt>
    <dgm:pt modelId="{0EB31735-F2F8-424C-B796-8A5FFD2A7C1C}" type="pres">
      <dgm:prSet presAssocID="{B118319C-5844-476C-A21B-283F28FDAAA1}" presName="accent_5" presStyleCnt="0"/>
      <dgm:spPr/>
    </dgm:pt>
    <dgm:pt modelId="{72EC827B-DA03-4301-8F32-19051A4BF920}" type="pres">
      <dgm:prSet presAssocID="{B118319C-5844-476C-A21B-283F28FDAAA1}" presName="accentRepeatNode" presStyleLbl="solidFgAcc1" presStyleIdx="4" presStyleCnt="7"/>
      <dgm:spPr/>
    </dgm:pt>
    <dgm:pt modelId="{EB8A8B4B-4ACE-411C-A95E-8A701652EB65}" type="pres">
      <dgm:prSet presAssocID="{ADF3E4D6-A069-40AF-9525-4942F037C2DA}" presName="text_6" presStyleLbl="node1" presStyleIdx="5" presStyleCnt="7">
        <dgm:presLayoutVars>
          <dgm:bulletEnabled val="1"/>
        </dgm:presLayoutVars>
      </dgm:prSet>
      <dgm:spPr/>
      <dgm:t>
        <a:bodyPr/>
        <a:lstStyle/>
        <a:p>
          <a:endParaRPr lang="en-US"/>
        </a:p>
      </dgm:t>
    </dgm:pt>
    <dgm:pt modelId="{AA98D2CD-B002-4BB2-9038-27A1A7419257}" type="pres">
      <dgm:prSet presAssocID="{ADF3E4D6-A069-40AF-9525-4942F037C2DA}" presName="accent_6" presStyleCnt="0"/>
      <dgm:spPr/>
    </dgm:pt>
    <dgm:pt modelId="{954715E8-5F05-4A39-9389-FE1435E6055A}" type="pres">
      <dgm:prSet presAssocID="{ADF3E4D6-A069-40AF-9525-4942F037C2DA}" presName="accentRepeatNode" presStyleLbl="solidFgAcc1" presStyleIdx="5" presStyleCnt="7"/>
      <dgm:spPr/>
    </dgm:pt>
    <dgm:pt modelId="{42E0222E-D869-4AFB-AC49-1FAAD459535F}" type="pres">
      <dgm:prSet presAssocID="{A2B46315-5E7D-4D64-B38F-433FFF93E7E7}" presName="text_7" presStyleLbl="node1" presStyleIdx="6" presStyleCnt="7">
        <dgm:presLayoutVars>
          <dgm:bulletEnabled val="1"/>
        </dgm:presLayoutVars>
      </dgm:prSet>
      <dgm:spPr/>
      <dgm:t>
        <a:bodyPr/>
        <a:lstStyle/>
        <a:p>
          <a:endParaRPr lang="en-US"/>
        </a:p>
      </dgm:t>
    </dgm:pt>
    <dgm:pt modelId="{91D65E43-CD8B-42FA-AFA7-B8647DD71D9D}" type="pres">
      <dgm:prSet presAssocID="{A2B46315-5E7D-4D64-B38F-433FFF93E7E7}" presName="accent_7" presStyleCnt="0"/>
      <dgm:spPr/>
    </dgm:pt>
    <dgm:pt modelId="{0413EEB6-EEE7-4B4B-9E8A-3510B9098AB2}" type="pres">
      <dgm:prSet presAssocID="{A2B46315-5E7D-4D64-B38F-433FFF93E7E7}" presName="accentRepeatNode" presStyleLbl="solidFgAcc1" presStyleIdx="6" presStyleCnt="7"/>
      <dgm:spPr/>
    </dgm:pt>
  </dgm:ptLst>
  <dgm:cxnLst>
    <dgm:cxn modelId="{CD1D69BA-83E4-44D0-BA50-5710A126FB92}" type="presOf" srcId="{0A1CF73F-EAF3-4A55-8E4E-C43C7732C19D}" destId="{3FCFBE3B-1336-42A6-AF9F-36BA818F78C5}" srcOrd="0" destOrd="0" presId="urn:microsoft.com/office/officeart/2008/layout/VerticalCurvedList"/>
    <dgm:cxn modelId="{9DD0D21C-9239-41D4-815F-697EE5FA5A95}" srcId="{6C2462D3-1318-469C-A3AF-75BD1A941853}" destId="{ADF3E4D6-A069-40AF-9525-4942F037C2DA}" srcOrd="5" destOrd="0" parTransId="{47194834-459E-4535-ADA3-091FB9323B90}" sibTransId="{64E6C8DC-6264-4FC9-85D2-175470263E26}"/>
    <dgm:cxn modelId="{7815E1FF-340C-4C75-A448-39FF95C58921}" type="presOf" srcId="{82D95006-E5E4-4FE2-B4FD-408B4E1B5967}" destId="{3EA29887-00B8-4BE0-A6F2-7C05CAD9C544}" srcOrd="0" destOrd="0" presId="urn:microsoft.com/office/officeart/2008/layout/VerticalCurvedList"/>
    <dgm:cxn modelId="{65EF437A-D4C4-4987-B299-F6E98FC334B5}" type="presOf" srcId="{6C2462D3-1318-469C-A3AF-75BD1A941853}" destId="{8E17CFD6-3D9D-4294-AAD8-A3A2D1CAD813}" srcOrd="0" destOrd="0" presId="urn:microsoft.com/office/officeart/2008/layout/VerticalCurvedList"/>
    <dgm:cxn modelId="{7E55CF12-CACF-41CC-8E86-8C2033D7D225}" srcId="{6C2462D3-1318-469C-A3AF-75BD1A941853}" destId="{1C88B70E-4ECF-437D-BF0D-88C9B03CB50F}" srcOrd="0" destOrd="0" parTransId="{D8F37BAD-267F-48B8-A4E1-7A8B93F850B2}" sibTransId="{9646531C-47AE-489B-A757-46E95FF97DF2}"/>
    <dgm:cxn modelId="{EEB824B2-448D-420B-BB4B-B2A764BCACEC}" type="presOf" srcId="{1C88B70E-4ECF-437D-BF0D-88C9B03CB50F}" destId="{E91FD3D7-C2C5-47BE-92E5-D82D57F98928}" srcOrd="0" destOrd="0" presId="urn:microsoft.com/office/officeart/2008/layout/VerticalCurvedList"/>
    <dgm:cxn modelId="{E74E7618-F5E5-419E-9285-2EC47859C8F3}" type="presOf" srcId="{9EE86681-6C7B-4107-B49A-2103D00E76F4}" destId="{3C8C1A4D-B7EA-433F-A333-26D489E69540}" srcOrd="0" destOrd="0" presId="urn:microsoft.com/office/officeart/2008/layout/VerticalCurvedList"/>
    <dgm:cxn modelId="{E487EC0D-0D89-475A-B470-2F6B37E21CB9}" type="presOf" srcId="{ADF3E4D6-A069-40AF-9525-4942F037C2DA}" destId="{EB8A8B4B-4ACE-411C-A95E-8A701652EB65}" srcOrd="0" destOrd="0" presId="urn:microsoft.com/office/officeart/2008/layout/VerticalCurvedList"/>
    <dgm:cxn modelId="{069C60C3-C806-43F3-A6C2-92C77FBF21AC}" srcId="{6C2462D3-1318-469C-A3AF-75BD1A941853}" destId="{B118319C-5844-476C-A21B-283F28FDAAA1}" srcOrd="4" destOrd="0" parTransId="{B6B3860F-E81E-4734-9A3A-53F6DF80F40C}" sibTransId="{8FC093E4-5D74-429B-9AF1-605BF379284B}"/>
    <dgm:cxn modelId="{A7764FB7-DA88-4115-8010-D5111713EB74}" srcId="{6C2462D3-1318-469C-A3AF-75BD1A941853}" destId="{9EE86681-6C7B-4107-B49A-2103D00E76F4}" srcOrd="1" destOrd="0" parTransId="{C4766100-885C-4AB6-9586-067D45CD3A55}" sibTransId="{1B5AEDFE-54E6-4823-B212-C584BC52E2A0}"/>
    <dgm:cxn modelId="{8F52DEA6-AE5F-49F8-ACD9-0109A9F509BA}" srcId="{6C2462D3-1318-469C-A3AF-75BD1A941853}" destId="{0A1CF73F-EAF3-4A55-8E4E-C43C7732C19D}" srcOrd="2" destOrd="0" parTransId="{3E4A64AB-DB7F-417C-81BD-E9AF640DB0B7}" sibTransId="{966FB704-2B15-4326-8B6E-56A545C87DE1}"/>
    <dgm:cxn modelId="{A44F78BA-B384-46B4-BEEC-933188F0748A}" srcId="{6C2462D3-1318-469C-A3AF-75BD1A941853}" destId="{82D95006-E5E4-4FE2-B4FD-408B4E1B5967}" srcOrd="3" destOrd="0" parTransId="{D53F5297-F3FE-4F06-8B24-3D43E430AEB5}" sibTransId="{7CBF0D1B-92EA-4BD9-A263-54B1595E3307}"/>
    <dgm:cxn modelId="{8AF2A411-C711-45C9-9C9E-D96FDF9B7F1E}" type="presOf" srcId="{A2B46315-5E7D-4D64-B38F-433FFF93E7E7}" destId="{42E0222E-D869-4AFB-AC49-1FAAD459535F}" srcOrd="0" destOrd="0" presId="urn:microsoft.com/office/officeart/2008/layout/VerticalCurvedList"/>
    <dgm:cxn modelId="{583173A4-8643-4584-8AA1-BB6EF8D8CC2F}" type="presOf" srcId="{B118319C-5844-476C-A21B-283F28FDAAA1}" destId="{35E313FE-8904-42E7-A209-910FB710D2EA}" srcOrd="0" destOrd="0" presId="urn:microsoft.com/office/officeart/2008/layout/VerticalCurvedList"/>
    <dgm:cxn modelId="{5C894437-2E2D-4643-9C61-DFDDA2B4D59B}" srcId="{6C2462D3-1318-469C-A3AF-75BD1A941853}" destId="{A2B46315-5E7D-4D64-B38F-433FFF93E7E7}" srcOrd="6" destOrd="0" parTransId="{18CC7C9D-7E29-441A-976B-ABA9ADEDE74A}" sibTransId="{1DD91047-76B8-481C-B09C-6E26305AF16B}"/>
    <dgm:cxn modelId="{0218C389-A375-4A0E-9886-0FD9E3AC5BF4}" type="presOf" srcId="{9646531C-47AE-489B-A757-46E95FF97DF2}" destId="{3088436B-EA36-4D63-A6FA-FF19943320BB}" srcOrd="0" destOrd="0" presId="urn:microsoft.com/office/officeart/2008/layout/VerticalCurvedList"/>
    <dgm:cxn modelId="{4FBEF006-F200-4C9E-BC81-E6B2C2100AF3}" type="presParOf" srcId="{8E17CFD6-3D9D-4294-AAD8-A3A2D1CAD813}" destId="{A3177DFF-3AE6-42BC-87D2-5573E48CDA62}" srcOrd="0" destOrd="0" presId="urn:microsoft.com/office/officeart/2008/layout/VerticalCurvedList"/>
    <dgm:cxn modelId="{8C662D03-4036-4315-B9DE-7748A4D10D4A}" type="presParOf" srcId="{A3177DFF-3AE6-42BC-87D2-5573E48CDA62}" destId="{3D27976F-98B9-4FBA-AFEE-9F3591E83954}" srcOrd="0" destOrd="0" presId="urn:microsoft.com/office/officeart/2008/layout/VerticalCurvedList"/>
    <dgm:cxn modelId="{B6659084-449A-4AD3-9A4E-71338C905560}" type="presParOf" srcId="{3D27976F-98B9-4FBA-AFEE-9F3591E83954}" destId="{6DA41B8B-EB5A-4206-98F1-7E4146295E73}" srcOrd="0" destOrd="0" presId="urn:microsoft.com/office/officeart/2008/layout/VerticalCurvedList"/>
    <dgm:cxn modelId="{A1DEF9E5-09AC-467E-A7A7-DB7970965AFD}" type="presParOf" srcId="{3D27976F-98B9-4FBA-AFEE-9F3591E83954}" destId="{3088436B-EA36-4D63-A6FA-FF19943320BB}" srcOrd="1" destOrd="0" presId="urn:microsoft.com/office/officeart/2008/layout/VerticalCurvedList"/>
    <dgm:cxn modelId="{D5EB2077-9037-419C-B84F-89B433A2F726}" type="presParOf" srcId="{3D27976F-98B9-4FBA-AFEE-9F3591E83954}" destId="{9A44EA66-9595-44F0-9107-5DB96E4012FD}" srcOrd="2" destOrd="0" presId="urn:microsoft.com/office/officeart/2008/layout/VerticalCurvedList"/>
    <dgm:cxn modelId="{E864CBBE-D7C1-4FA3-915A-433B7A15F6CB}" type="presParOf" srcId="{3D27976F-98B9-4FBA-AFEE-9F3591E83954}" destId="{CD33A596-1A86-4DB2-A09F-6097CEA51F9A}" srcOrd="3" destOrd="0" presId="urn:microsoft.com/office/officeart/2008/layout/VerticalCurvedList"/>
    <dgm:cxn modelId="{A75825C4-F01E-4952-9273-0EFF52ED5F88}" type="presParOf" srcId="{A3177DFF-3AE6-42BC-87D2-5573E48CDA62}" destId="{E91FD3D7-C2C5-47BE-92E5-D82D57F98928}" srcOrd="1" destOrd="0" presId="urn:microsoft.com/office/officeart/2008/layout/VerticalCurvedList"/>
    <dgm:cxn modelId="{389F44BA-1E92-4DF1-B4D8-52F77F5883D8}" type="presParOf" srcId="{A3177DFF-3AE6-42BC-87D2-5573E48CDA62}" destId="{BFEB6EF1-3405-447B-9910-03AD3A8824FE}" srcOrd="2" destOrd="0" presId="urn:microsoft.com/office/officeart/2008/layout/VerticalCurvedList"/>
    <dgm:cxn modelId="{1415C024-9A54-4633-9397-A0AEB3A998E7}" type="presParOf" srcId="{BFEB6EF1-3405-447B-9910-03AD3A8824FE}" destId="{3ABC960E-514A-45A1-BDDE-F875B2E15E5B}" srcOrd="0" destOrd="0" presId="urn:microsoft.com/office/officeart/2008/layout/VerticalCurvedList"/>
    <dgm:cxn modelId="{08EC591C-0847-44F1-9B89-B18245DFC94E}" type="presParOf" srcId="{A3177DFF-3AE6-42BC-87D2-5573E48CDA62}" destId="{3C8C1A4D-B7EA-433F-A333-26D489E69540}" srcOrd="3" destOrd="0" presId="urn:microsoft.com/office/officeart/2008/layout/VerticalCurvedList"/>
    <dgm:cxn modelId="{B0E191DE-6E5C-47FE-BB75-1C99A1C9EFE5}" type="presParOf" srcId="{A3177DFF-3AE6-42BC-87D2-5573E48CDA62}" destId="{7BB91B46-0668-411D-B75C-68B77CEB5448}" srcOrd="4" destOrd="0" presId="urn:microsoft.com/office/officeart/2008/layout/VerticalCurvedList"/>
    <dgm:cxn modelId="{C73686DB-CE12-4272-A2D3-22C0016207BA}" type="presParOf" srcId="{7BB91B46-0668-411D-B75C-68B77CEB5448}" destId="{DE89A126-3189-4C8F-AF35-E5073FA5648A}" srcOrd="0" destOrd="0" presId="urn:microsoft.com/office/officeart/2008/layout/VerticalCurvedList"/>
    <dgm:cxn modelId="{822BA371-D575-442A-9B23-70156FCB6751}" type="presParOf" srcId="{A3177DFF-3AE6-42BC-87D2-5573E48CDA62}" destId="{3FCFBE3B-1336-42A6-AF9F-36BA818F78C5}" srcOrd="5" destOrd="0" presId="urn:microsoft.com/office/officeart/2008/layout/VerticalCurvedList"/>
    <dgm:cxn modelId="{EA9360E6-141D-49D0-8F49-4CE5382402FE}" type="presParOf" srcId="{A3177DFF-3AE6-42BC-87D2-5573E48CDA62}" destId="{2F4188DF-6BF2-413C-9119-0C34CDA3430E}" srcOrd="6" destOrd="0" presId="urn:microsoft.com/office/officeart/2008/layout/VerticalCurvedList"/>
    <dgm:cxn modelId="{1D161851-A942-4AB6-BAAF-608A7724A25D}" type="presParOf" srcId="{2F4188DF-6BF2-413C-9119-0C34CDA3430E}" destId="{32A4909A-927F-4435-8316-437876410C96}" srcOrd="0" destOrd="0" presId="urn:microsoft.com/office/officeart/2008/layout/VerticalCurvedList"/>
    <dgm:cxn modelId="{0A918DC9-3191-4F17-BACB-F66DD54BDFFE}" type="presParOf" srcId="{A3177DFF-3AE6-42BC-87D2-5573E48CDA62}" destId="{3EA29887-00B8-4BE0-A6F2-7C05CAD9C544}" srcOrd="7" destOrd="0" presId="urn:microsoft.com/office/officeart/2008/layout/VerticalCurvedList"/>
    <dgm:cxn modelId="{FDCE9386-EFC7-4F79-A258-C76FF828D203}" type="presParOf" srcId="{A3177DFF-3AE6-42BC-87D2-5573E48CDA62}" destId="{F35A1CA2-C6CF-4492-B86E-FFA4CC3767E8}" srcOrd="8" destOrd="0" presId="urn:microsoft.com/office/officeart/2008/layout/VerticalCurvedList"/>
    <dgm:cxn modelId="{AB7686C4-9ED8-4F57-9E58-F01B21399862}" type="presParOf" srcId="{F35A1CA2-C6CF-4492-B86E-FFA4CC3767E8}" destId="{C247AC9A-EA72-4478-81F0-557DF1175739}" srcOrd="0" destOrd="0" presId="urn:microsoft.com/office/officeart/2008/layout/VerticalCurvedList"/>
    <dgm:cxn modelId="{8443E4C4-D2C1-4548-A152-C388E7A9C473}" type="presParOf" srcId="{A3177DFF-3AE6-42BC-87D2-5573E48CDA62}" destId="{35E313FE-8904-42E7-A209-910FB710D2EA}" srcOrd="9" destOrd="0" presId="urn:microsoft.com/office/officeart/2008/layout/VerticalCurvedList"/>
    <dgm:cxn modelId="{CBA2A81B-4438-44B3-8EEF-32E0181CA2CA}" type="presParOf" srcId="{A3177DFF-3AE6-42BC-87D2-5573E48CDA62}" destId="{0EB31735-F2F8-424C-B796-8A5FFD2A7C1C}" srcOrd="10" destOrd="0" presId="urn:microsoft.com/office/officeart/2008/layout/VerticalCurvedList"/>
    <dgm:cxn modelId="{DAA4A50D-1574-4F2B-A63C-2D319AA7EA91}" type="presParOf" srcId="{0EB31735-F2F8-424C-B796-8A5FFD2A7C1C}" destId="{72EC827B-DA03-4301-8F32-19051A4BF920}" srcOrd="0" destOrd="0" presId="urn:microsoft.com/office/officeart/2008/layout/VerticalCurvedList"/>
    <dgm:cxn modelId="{A600ED33-AEEF-4091-8356-6F40D10BDF9B}" type="presParOf" srcId="{A3177DFF-3AE6-42BC-87D2-5573E48CDA62}" destId="{EB8A8B4B-4ACE-411C-A95E-8A701652EB65}" srcOrd="11" destOrd="0" presId="urn:microsoft.com/office/officeart/2008/layout/VerticalCurvedList"/>
    <dgm:cxn modelId="{E5A4ED02-1791-4DA1-BCE1-4BC0E06A7FE7}" type="presParOf" srcId="{A3177DFF-3AE6-42BC-87D2-5573E48CDA62}" destId="{AA98D2CD-B002-4BB2-9038-27A1A7419257}" srcOrd="12" destOrd="0" presId="urn:microsoft.com/office/officeart/2008/layout/VerticalCurvedList"/>
    <dgm:cxn modelId="{DA47510F-AD3E-4833-BDE7-0D530DD7DC24}" type="presParOf" srcId="{AA98D2CD-B002-4BB2-9038-27A1A7419257}" destId="{954715E8-5F05-4A39-9389-FE1435E6055A}" srcOrd="0" destOrd="0" presId="urn:microsoft.com/office/officeart/2008/layout/VerticalCurvedList"/>
    <dgm:cxn modelId="{AE0F11DC-A604-4B48-B455-A8D72547A87D}" type="presParOf" srcId="{A3177DFF-3AE6-42BC-87D2-5573E48CDA62}" destId="{42E0222E-D869-4AFB-AC49-1FAAD459535F}" srcOrd="13" destOrd="0" presId="urn:microsoft.com/office/officeart/2008/layout/VerticalCurvedList"/>
    <dgm:cxn modelId="{0F5A7C13-237E-40CA-9D17-F60A86EE5D1F}" type="presParOf" srcId="{A3177DFF-3AE6-42BC-87D2-5573E48CDA62}" destId="{91D65E43-CD8B-42FA-AFA7-B8647DD71D9D}" srcOrd="14" destOrd="0" presId="urn:microsoft.com/office/officeart/2008/layout/VerticalCurvedList"/>
    <dgm:cxn modelId="{39963BAC-E9C5-43AA-B4EF-D32920034655}" type="presParOf" srcId="{91D65E43-CD8B-42FA-AFA7-B8647DD71D9D}" destId="{0413EEB6-EEE7-4B4B-9E8A-3510B9098AB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FAC25-DE96-4940-B28E-D4191BA4E825}">
      <dsp:nvSpPr>
        <dsp:cNvPr id="0" name=""/>
        <dsp:cNvSpPr/>
      </dsp:nvSpPr>
      <dsp:spPr>
        <a:xfrm>
          <a:off x="1540080" y="442"/>
          <a:ext cx="1374166" cy="137416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8C6932C2-1488-4911-934C-EB41288B0A8F}">
      <dsp:nvSpPr>
        <dsp:cNvPr id="0" name=""/>
        <dsp:cNvSpPr/>
      </dsp:nvSpPr>
      <dsp:spPr>
        <a:xfrm>
          <a:off x="2115721" y="442"/>
          <a:ext cx="7331680" cy="137416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76200" rIns="0" bIns="76200" numCol="1" spcCol="1270" anchor="ctr" anchorCtr="0">
          <a:noAutofit/>
        </a:bodyPr>
        <a:lstStyle/>
        <a:p>
          <a:pPr lvl="0" algn="l" defTabSz="2667000" rtl="0">
            <a:lnSpc>
              <a:spcPct val="90000"/>
            </a:lnSpc>
            <a:spcBef>
              <a:spcPct val="0"/>
            </a:spcBef>
            <a:spcAft>
              <a:spcPct val="35000"/>
            </a:spcAft>
          </a:pPr>
          <a:r>
            <a:rPr lang="en-US" sz="6000" b="1" kern="1200" dirty="0" smtClean="0">
              <a:solidFill>
                <a:srgbClr val="FF0000"/>
              </a:solidFill>
            </a:rPr>
            <a:t>F   </a:t>
          </a:r>
          <a:r>
            <a:rPr lang="en-US" sz="6000" kern="1200" dirty="0" err="1" smtClean="0"/>
            <a:t>ocus</a:t>
          </a:r>
          <a:r>
            <a:rPr lang="en-US" sz="6000" kern="1200" dirty="0" smtClean="0"/>
            <a:t> on your</a:t>
          </a:r>
          <a:endParaRPr lang="en-US" sz="6000" kern="1200" dirty="0"/>
        </a:p>
      </dsp:txBody>
      <dsp:txXfrm>
        <a:off x="2115721" y="442"/>
        <a:ext cx="7331680" cy="1374166"/>
      </dsp:txXfrm>
    </dsp:sp>
    <dsp:sp modelId="{BE8EA9AD-D7D5-4AC2-8997-8A09864AB7C0}">
      <dsp:nvSpPr>
        <dsp:cNvPr id="0" name=""/>
        <dsp:cNvSpPr/>
      </dsp:nvSpPr>
      <dsp:spPr>
        <a:xfrm>
          <a:off x="1540080" y="1374609"/>
          <a:ext cx="1374166" cy="137416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F501C983-60C5-43CD-9948-D1DE037744CA}">
      <dsp:nvSpPr>
        <dsp:cNvPr id="0" name=""/>
        <dsp:cNvSpPr/>
      </dsp:nvSpPr>
      <dsp:spPr>
        <a:xfrm>
          <a:off x="2115721" y="1374609"/>
          <a:ext cx="7331680" cy="137416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76200" rIns="0" bIns="76200" numCol="1" spcCol="1270" anchor="ctr" anchorCtr="0">
          <a:noAutofit/>
        </a:bodyPr>
        <a:lstStyle/>
        <a:p>
          <a:pPr lvl="0" algn="l" defTabSz="2667000" rtl="0">
            <a:lnSpc>
              <a:spcPct val="90000"/>
            </a:lnSpc>
            <a:spcBef>
              <a:spcPct val="0"/>
            </a:spcBef>
            <a:spcAft>
              <a:spcPct val="35000"/>
            </a:spcAft>
          </a:pPr>
          <a:r>
            <a:rPr lang="en-US" sz="6000" b="1" kern="1200" smtClean="0">
              <a:solidFill>
                <a:srgbClr val="FF0000"/>
              </a:solidFill>
            </a:rPr>
            <a:t>L   </a:t>
          </a:r>
          <a:r>
            <a:rPr lang="en-US" sz="6000" kern="1200" smtClean="0"/>
            <a:t>earners </a:t>
          </a:r>
          <a:r>
            <a:rPr lang="en-US" sz="6000" kern="1200" dirty="0" smtClean="0"/>
            <a:t>by</a:t>
          </a:r>
          <a:endParaRPr lang="en-US" sz="6000" kern="1200" dirty="0"/>
        </a:p>
      </dsp:txBody>
      <dsp:txXfrm>
        <a:off x="2115721" y="1374609"/>
        <a:ext cx="7331680" cy="1374166"/>
      </dsp:txXfrm>
    </dsp:sp>
    <dsp:sp modelId="{A6A47BCF-F070-46A5-9D46-8654E20A6EDE}">
      <dsp:nvSpPr>
        <dsp:cNvPr id="0" name=""/>
        <dsp:cNvSpPr/>
      </dsp:nvSpPr>
      <dsp:spPr>
        <a:xfrm>
          <a:off x="1540080" y="2748775"/>
          <a:ext cx="1374166" cy="137416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86F00E7B-F376-4AA8-8825-B19341A29632}">
      <dsp:nvSpPr>
        <dsp:cNvPr id="0" name=""/>
        <dsp:cNvSpPr/>
      </dsp:nvSpPr>
      <dsp:spPr>
        <a:xfrm>
          <a:off x="2115721" y="2748775"/>
          <a:ext cx="7331680" cy="137416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76200" rIns="0" bIns="76200" numCol="1" spcCol="1270" anchor="ctr" anchorCtr="0">
          <a:noAutofit/>
        </a:bodyPr>
        <a:lstStyle/>
        <a:p>
          <a:pPr lvl="0" algn="l" defTabSz="2667000" rtl="0">
            <a:lnSpc>
              <a:spcPct val="90000"/>
            </a:lnSpc>
            <a:spcBef>
              <a:spcPct val="0"/>
            </a:spcBef>
            <a:spcAft>
              <a:spcPct val="35000"/>
            </a:spcAft>
          </a:pPr>
          <a:r>
            <a:rPr lang="en-US" sz="6000" b="1" kern="1200" dirty="0" smtClean="0">
              <a:solidFill>
                <a:srgbClr val="FF0000"/>
              </a:solidFill>
            </a:rPr>
            <a:t>I    </a:t>
          </a:r>
          <a:r>
            <a:rPr lang="en-US" sz="6000" kern="1200" dirty="0" err="1" smtClean="0"/>
            <a:t>nvolving</a:t>
          </a:r>
          <a:r>
            <a:rPr lang="en-US" sz="6000" kern="1200" dirty="0" smtClean="0"/>
            <a:t> them in the</a:t>
          </a:r>
          <a:endParaRPr lang="en-US" sz="6000" kern="1200" dirty="0"/>
        </a:p>
      </dsp:txBody>
      <dsp:txXfrm>
        <a:off x="2115721" y="2748775"/>
        <a:ext cx="7331680" cy="1374166"/>
      </dsp:txXfrm>
    </dsp:sp>
    <dsp:sp modelId="{82756686-B5F8-4905-A37D-BF679B59601F}">
      <dsp:nvSpPr>
        <dsp:cNvPr id="0" name=""/>
        <dsp:cNvSpPr/>
      </dsp:nvSpPr>
      <dsp:spPr>
        <a:xfrm>
          <a:off x="1540080" y="4122941"/>
          <a:ext cx="1374166" cy="137416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A83826C3-2D33-4177-A412-F1353F84D79E}">
      <dsp:nvSpPr>
        <dsp:cNvPr id="0" name=""/>
        <dsp:cNvSpPr/>
      </dsp:nvSpPr>
      <dsp:spPr>
        <a:xfrm>
          <a:off x="2115721" y="4122941"/>
          <a:ext cx="7331680" cy="137416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76200" rIns="0" bIns="76200" numCol="1" spcCol="1270" anchor="ctr" anchorCtr="0">
          <a:noAutofit/>
        </a:bodyPr>
        <a:lstStyle/>
        <a:p>
          <a:pPr lvl="0" algn="l" defTabSz="2667000" rtl="0">
            <a:lnSpc>
              <a:spcPct val="90000"/>
            </a:lnSpc>
            <a:spcBef>
              <a:spcPct val="0"/>
            </a:spcBef>
            <a:spcAft>
              <a:spcPct val="35000"/>
            </a:spcAft>
          </a:pPr>
          <a:r>
            <a:rPr lang="en-US" sz="6000" b="1" kern="1200" dirty="0" smtClean="0">
              <a:solidFill>
                <a:srgbClr val="FF0000"/>
              </a:solidFill>
            </a:rPr>
            <a:t>P   </a:t>
          </a:r>
          <a:r>
            <a:rPr lang="en-US" sz="6000" kern="1200" dirty="0" err="1" smtClean="0"/>
            <a:t>rocess</a:t>
          </a:r>
          <a:endParaRPr lang="en-US" sz="6000" kern="1200" dirty="0"/>
        </a:p>
      </dsp:txBody>
      <dsp:txXfrm>
        <a:off x="2115721" y="4122941"/>
        <a:ext cx="7331680" cy="1374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8436B-EA36-4D63-A6FA-FF19943320BB}">
      <dsp:nvSpPr>
        <dsp:cNvPr id="0" name=""/>
        <dsp:cNvSpPr/>
      </dsp:nvSpPr>
      <dsp:spPr>
        <a:xfrm>
          <a:off x="-7735067" y="-1183058"/>
          <a:ext cx="9212965" cy="9212965"/>
        </a:xfrm>
        <a:prstGeom prst="blockArc">
          <a:avLst>
            <a:gd name="adj1" fmla="val 18900000"/>
            <a:gd name="adj2" fmla="val 2700000"/>
            <a:gd name="adj3" fmla="val 234"/>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1FD3D7-C2C5-47BE-92E5-D82D57F98928}">
      <dsp:nvSpPr>
        <dsp:cNvPr id="0" name=""/>
        <dsp:cNvSpPr/>
      </dsp:nvSpPr>
      <dsp:spPr>
        <a:xfrm>
          <a:off x="480306" y="311257"/>
          <a:ext cx="10166912" cy="6222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3904" tIns="60960" rIns="60960" bIns="60960" numCol="1" spcCol="1270" anchor="ctr" anchorCtr="0">
          <a:noAutofit/>
        </a:bodyPr>
        <a:lstStyle/>
        <a:p>
          <a:pPr lvl="0" algn="l" defTabSz="1066800" rtl="0">
            <a:lnSpc>
              <a:spcPct val="90000"/>
            </a:lnSpc>
            <a:spcBef>
              <a:spcPct val="0"/>
            </a:spcBef>
            <a:spcAft>
              <a:spcPct val="35000"/>
            </a:spcAft>
          </a:pPr>
          <a:r>
            <a:rPr lang="en-US" sz="2400" b="0" kern="1200" dirty="0" smtClean="0"/>
            <a:t>Connect the flipped strategy to your learning outcome(s)</a:t>
          </a:r>
          <a:endParaRPr lang="en-US" sz="2400" b="0" kern="1200" dirty="0"/>
        </a:p>
      </dsp:txBody>
      <dsp:txXfrm>
        <a:off x="480306" y="311257"/>
        <a:ext cx="10166912" cy="622241"/>
      </dsp:txXfrm>
    </dsp:sp>
    <dsp:sp modelId="{3ABC960E-514A-45A1-BDDE-F875B2E15E5B}">
      <dsp:nvSpPr>
        <dsp:cNvPr id="0" name=""/>
        <dsp:cNvSpPr/>
      </dsp:nvSpPr>
      <dsp:spPr>
        <a:xfrm>
          <a:off x="91405" y="233477"/>
          <a:ext cx="777802" cy="77780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C8C1A4D-B7EA-433F-A333-26D489E69540}">
      <dsp:nvSpPr>
        <dsp:cNvPr id="0" name=""/>
        <dsp:cNvSpPr/>
      </dsp:nvSpPr>
      <dsp:spPr>
        <a:xfrm>
          <a:off x="1043802" y="1245167"/>
          <a:ext cx="9603416" cy="6222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3904" tIns="60960" rIns="60960" bIns="60960" numCol="1" spcCol="1270" anchor="ctr" anchorCtr="0">
          <a:noAutofit/>
        </a:bodyPr>
        <a:lstStyle/>
        <a:p>
          <a:pPr lvl="0" algn="l" defTabSz="1066800" rtl="0">
            <a:lnSpc>
              <a:spcPct val="90000"/>
            </a:lnSpc>
            <a:spcBef>
              <a:spcPct val="0"/>
            </a:spcBef>
            <a:spcAft>
              <a:spcPct val="35000"/>
            </a:spcAft>
          </a:pPr>
          <a:r>
            <a:rPr lang="en-US" sz="2400" b="0" kern="1200" smtClean="0"/>
            <a:t>Balance individual strategies with group strategies</a:t>
          </a:r>
          <a:endParaRPr lang="en-US" sz="2400" b="0" kern="1200" dirty="0"/>
        </a:p>
      </dsp:txBody>
      <dsp:txXfrm>
        <a:off x="1043802" y="1245167"/>
        <a:ext cx="9603416" cy="622241"/>
      </dsp:txXfrm>
    </dsp:sp>
    <dsp:sp modelId="{DE89A126-3189-4C8F-AF35-E5073FA5648A}">
      <dsp:nvSpPr>
        <dsp:cNvPr id="0" name=""/>
        <dsp:cNvSpPr/>
      </dsp:nvSpPr>
      <dsp:spPr>
        <a:xfrm>
          <a:off x="654901" y="1167387"/>
          <a:ext cx="777802" cy="77780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FCFBE3B-1336-42A6-AF9F-36BA818F78C5}">
      <dsp:nvSpPr>
        <dsp:cNvPr id="0" name=""/>
        <dsp:cNvSpPr/>
      </dsp:nvSpPr>
      <dsp:spPr>
        <a:xfrm>
          <a:off x="1352595" y="2178393"/>
          <a:ext cx="9294623" cy="6222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3904" tIns="60960" rIns="60960" bIns="60960" numCol="1" spcCol="1270" anchor="ctr" anchorCtr="0">
          <a:noAutofit/>
        </a:bodyPr>
        <a:lstStyle/>
        <a:p>
          <a:pPr lvl="0" algn="l" defTabSz="1066800" rtl="0">
            <a:lnSpc>
              <a:spcPct val="90000"/>
            </a:lnSpc>
            <a:spcBef>
              <a:spcPct val="0"/>
            </a:spcBef>
            <a:spcAft>
              <a:spcPct val="35000"/>
            </a:spcAft>
          </a:pPr>
          <a:r>
            <a:rPr lang="en-US" sz="2400" b="0" kern="1200" smtClean="0"/>
            <a:t>Balance “active” and “reflective” strategies</a:t>
          </a:r>
          <a:endParaRPr lang="en-US" sz="2400" b="0" kern="1200" dirty="0"/>
        </a:p>
      </dsp:txBody>
      <dsp:txXfrm>
        <a:off x="1352595" y="2178393"/>
        <a:ext cx="9294623" cy="622241"/>
      </dsp:txXfrm>
    </dsp:sp>
    <dsp:sp modelId="{32A4909A-927F-4435-8316-437876410C96}">
      <dsp:nvSpPr>
        <dsp:cNvPr id="0" name=""/>
        <dsp:cNvSpPr/>
      </dsp:nvSpPr>
      <dsp:spPr>
        <a:xfrm>
          <a:off x="963693" y="2100613"/>
          <a:ext cx="777802" cy="77780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EA29887-00B8-4BE0-A6F2-7C05CAD9C544}">
      <dsp:nvSpPr>
        <dsp:cNvPr id="0" name=""/>
        <dsp:cNvSpPr/>
      </dsp:nvSpPr>
      <dsp:spPr>
        <a:xfrm>
          <a:off x="1451189" y="3112303"/>
          <a:ext cx="9196028" cy="6222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3904" tIns="60960" rIns="60960" bIns="60960" numCol="1" spcCol="1270" anchor="ctr" anchorCtr="0">
          <a:noAutofit/>
        </a:bodyPr>
        <a:lstStyle/>
        <a:p>
          <a:pPr lvl="0" algn="l" defTabSz="1066800" rtl="0">
            <a:lnSpc>
              <a:spcPct val="90000"/>
            </a:lnSpc>
            <a:spcBef>
              <a:spcPct val="0"/>
            </a:spcBef>
            <a:spcAft>
              <a:spcPct val="35000"/>
            </a:spcAft>
          </a:pPr>
          <a:r>
            <a:rPr lang="en-US" sz="2400" b="0" kern="1200" dirty="0" smtClean="0"/>
            <a:t>Debrief all high energy / high excitement strategies</a:t>
          </a:r>
          <a:endParaRPr lang="en-US" sz="2400" b="0" kern="1200" dirty="0"/>
        </a:p>
      </dsp:txBody>
      <dsp:txXfrm>
        <a:off x="1451189" y="3112303"/>
        <a:ext cx="9196028" cy="622241"/>
      </dsp:txXfrm>
    </dsp:sp>
    <dsp:sp modelId="{C247AC9A-EA72-4478-81F0-557DF1175739}">
      <dsp:nvSpPr>
        <dsp:cNvPr id="0" name=""/>
        <dsp:cNvSpPr/>
      </dsp:nvSpPr>
      <dsp:spPr>
        <a:xfrm>
          <a:off x="1062288" y="3034523"/>
          <a:ext cx="777802" cy="77780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5E313FE-8904-42E7-A209-910FB710D2EA}">
      <dsp:nvSpPr>
        <dsp:cNvPr id="0" name=""/>
        <dsp:cNvSpPr/>
      </dsp:nvSpPr>
      <dsp:spPr>
        <a:xfrm>
          <a:off x="1352595" y="4046213"/>
          <a:ext cx="9294623" cy="6222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3904" tIns="60960" rIns="60960" bIns="60960" numCol="1" spcCol="1270" anchor="ctr" anchorCtr="0">
          <a:noAutofit/>
        </a:bodyPr>
        <a:lstStyle/>
        <a:p>
          <a:pPr lvl="0" algn="l" defTabSz="1066800" rtl="0">
            <a:lnSpc>
              <a:spcPct val="90000"/>
            </a:lnSpc>
            <a:spcBef>
              <a:spcPct val="0"/>
            </a:spcBef>
            <a:spcAft>
              <a:spcPct val="35000"/>
            </a:spcAft>
          </a:pPr>
          <a:r>
            <a:rPr lang="en-US" sz="2400" b="0" kern="1200" smtClean="0"/>
            <a:t>Provide written and verbal directions, especially for flipped strategies requiring multiple steps</a:t>
          </a:r>
          <a:endParaRPr lang="en-US" sz="2400" b="0" kern="1200" dirty="0"/>
        </a:p>
      </dsp:txBody>
      <dsp:txXfrm>
        <a:off x="1352595" y="4046213"/>
        <a:ext cx="9294623" cy="622241"/>
      </dsp:txXfrm>
    </dsp:sp>
    <dsp:sp modelId="{72EC827B-DA03-4301-8F32-19051A4BF920}">
      <dsp:nvSpPr>
        <dsp:cNvPr id="0" name=""/>
        <dsp:cNvSpPr/>
      </dsp:nvSpPr>
      <dsp:spPr>
        <a:xfrm>
          <a:off x="963693" y="3968433"/>
          <a:ext cx="777802" cy="77780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B8A8B4B-4ACE-411C-A95E-8A701652EB65}">
      <dsp:nvSpPr>
        <dsp:cNvPr id="0" name=""/>
        <dsp:cNvSpPr/>
      </dsp:nvSpPr>
      <dsp:spPr>
        <a:xfrm>
          <a:off x="1043802" y="4979439"/>
          <a:ext cx="9603416" cy="6222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3904" tIns="60960" rIns="60960" bIns="60960" numCol="1" spcCol="1270" anchor="ctr" anchorCtr="0">
          <a:noAutofit/>
        </a:bodyPr>
        <a:lstStyle/>
        <a:p>
          <a:pPr lvl="0" algn="l" defTabSz="1066800" rtl="0">
            <a:lnSpc>
              <a:spcPct val="90000"/>
            </a:lnSpc>
            <a:spcBef>
              <a:spcPct val="0"/>
            </a:spcBef>
            <a:spcAft>
              <a:spcPct val="35000"/>
            </a:spcAft>
          </a:pPr>
          <a:r>
            <a:rPr lang="en-US" sz="2400" b="0" kern="1200" smtClean="0"/>
            <a:t>Harness the power of the first five minutes of class.  Use a focusing activity</a:t>
          </a:r>
          <a:endParaRPr lang="en-US" sz="2400" b="0" kern="1200" dirty="0"/>
        </a:p>
      </dsp:txBody>
      <dsp:txXfrm>
        <a:off x="1043802" y="4979439"/>
        <a:ext cx="9603416" cy="622241"/>
      </dsp:txXfrm>
    </dsp:sp>
    <dsp:sp modelId="{954715E8-5F05-4A39-9389-FE1435E6055A}">
      <dsp:nvSpPr>
        <dsp:cNvPr id="0" name=""/>
        <dsp:cNvSpPr/>
      </dsp:nvSpPr>
      <dsp:spPr>
        <a:xfrm>
          <a:off x="654901" y="4901659"/>
          <a:ext cx="777802" cy="77780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2E0222E-D869-4AFB-AC49-1FAAD459535F}">
      <dsp:nvSpPr>
        <dsp:cNvPr id="0" name=""/>
        <dsp:cNvSpPr/>
      </dsp:nvSpPr>
      <dsp:spPr>
        <a:xfrm>
          <a:off x="480306" y="5913349"/>
          <a:ext cx="10166912" cy="6222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3904" tIns="60960" rIns="60960" bIns="60960" numCol="1" spcCol="1270" anchor="ctr" anchorCtr="0">
          <a:noAutofit/>
        </a:bodyPr>
        <a:lstStyle/>
        <a:p>
          <a:pPr lvl="0" algn="l" defTabSz="1066800" rtl="0">
            <a:lnSpc>
              <a:spcPct val="90000"/>
            </a:lnSpc>
            <a:spcBef>
              <a:spcPct val="0"/>
            </a:spcBef>
            <a:spcAft>
              <a:spcPct val="35000"/>
            </a:spcAft>
          </a:pPr>
          <a:r>
            <a:rPr lang="en-US" sz="2400" b="0" kern="1200" smtClean="0"/>
            <a:t>Plan carefully and create structures to stay organized.  Use templates, guided notes, table numbers, etc. to organize your materials and manage your time.</a:t>
          </a:r>
          <a:endParaRPr lang="en-US" sz="2400" b="0" kern="1200" dirty="0"/>
        </a:p>
      </dsp:txBody>
      <dsp:txXfrm>
        <a:off x="480306" y="5913349"/>
        <a:ext cx="10166912" cy="622241"/>
      </dsp:txXfrm>
    </dsp:sp>
    <dsp:sp modelId="{0413EEB6-EEE7-4B4B-9E8A-3510B9098AB2}">
      <dsp:nvSpPr>
        <dsp:cNvPr id="0" name=""/>
        <dsp:cNvSpPr/>
      </dsp:nvSpPr>
      <dsp:spPr>
        <a:xfrm>
          <a:off x="91405" y="5835569"/>
          <a:ext cx="777802" cy="77780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44AA558D-EEA7-4437-BB66-044FF263E58D}" type="datetimeFigureOut">
              <a:rPr lang="en-US" smtClean="0"/>
              <a:t>11/1/2016</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146F926E-5111-4D0E-A220-54F08658AED8}" type="slidenum">
              <a:rPr lang="en-US" smtClean="0"/>
              <a:t>‹#›</a:t>
            </a:fld>
            <a:endParaRPr lang="en-US"/>
          </a:p>
        </p:txBody>
      </p:sp>
    </p:spTree>
    <p:extLst>
      <p:ext uri="{BB962C8B-B14F-4D97-AF65-F5344CB8AC3E}">
        <p14:creationId xmlns:p14="http://schemas.microsoft.com/office/powerpoint/2010/main" val="238798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33FB5B48-A88C-4504-B18A-BC72DA1CE798}"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E564724E-7CB4-4288-908A-97852378BB2E}" type="slidenum">
              <a:rPr lang="en-US" smtClean="0"/>
              <a:t>‹#›</a:t>
            </a:fld>
            <a:endParaRPr lang="en-US"/>
          </a:p>
        </p:txBody>
      </p:sp>
    </p:spTree>
    <p:extLst>
      <p:ext uri="{BB962C8B-B14F-4D97-AF65-F5344CB8AC3E}">
        <p14:creationId xmlns:p14="http://schemas.microsoft.com/office/powerpoint/2010/main" val="219338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724E-7CB4-4288-908A-97852378BB2E}" type="slidenum">
              <a:rPr lang="en-US" smtClean="0"/>
              <a:t>1</a:t>
            </a:fld>
            <a:endParaRPr lang="en-US"/>
          </a:p>
        </p:txBody>
      </p:sp>
    </p:spTree>
    <p:extLst>
      <p:ext uri="{BB962C8B-B14F-4D97-AF65-F5344CB8AC3E}">
        <p14:creationId xmlns:p14="http://schemas.microsoft.com/office/powerpoint/2010/main" val="202227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19305-5493-6944-B79C-0F00ED18C64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5714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Barbi Honeycutt, and I’m the founder</a:t>
            </a:r>
            <a:r>
              <a:rPr lang="en-US" baseline="0" dirty="0" smtClean="0"/>
              <a:t> of Flip It Consulting. I also…</a:t>
            </a:r>
            <a:endParaRPr lang="en-US" dirty="0"/>
          </a:p>
        </p:txBody>
      </p:sp>
      <p:sp>
        <p:nvSpPr>
          <p:cNvPr id="4" name="Slide Number Placeholder 3"/>
          <p:cNvSpPr>
            <a:spLocks noGrp="1"/>
          </p:cNvSpPr>
          <p:nvPr>
            <p:ph type="sldNum" sz="quarter" idx="10"/>
          </p:nvPr>
        </p:nvSpPr>
        <p:spPr/>
        <p:txBody>
          <a:bodyPr/>
          <a:lstStyle/>
          <a:p>
            <a:fld id="{A01BEE40-C2E2-4576-B815-24AF6C96A68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6272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Barbi Honeycutt, and I’m the founder</a:t>
            </a:r>
            <a:r>
              <a:rPr lang="en-US" baseline="0" dirty="0" smtClean="0"/>
              <a:t> of Flip It Consulting. I also…</a:t>
            </a:r>
            <a:endParaRPr lang="en-US" dirty="0"/>
          </a:p>
        </p:txBody>
      </p:sp>
      <p:sp>
        <p:nvSpPr>
          <p:cNvPr id="4" name="Slide Number Placeholder 3"/>
          <p:cNvSpPr>
            <a:spLocks noGrp="1"/>
          </p:cNvSpPr>
          <p:nvPr>
            <p:ph type="sldNum" sz="quarter" idx="10"/>
          </p:nvPr>
        </p:nvSpPr>
        <p:spPr/>
        <p:txBody>
          <a:bodyPr/>
          <a:lstStyle/>
          <a:p>
            <a:fld id="{A01BEE40-C2E2-4576-B815-24AF6C96A68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5536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for confusion – where in the past have students had questions</a:t>
            </a:r>
          </a:p>
          <a:p>
            <a:r>
              <a:rPr lang="en-US" dirty="0" smtClean="0"/>
              <a:t>Look for fundamentals – need to know before moving to next level</a:t>
            </a:r>
            <a:endParaRPr lang="en-US" dirty="0"/>
          </a:p>
        </p:txBody>
      </p:sp>
      <p:sp>
        <p:nvSpPr>
          <p:cNvPr id="4" name="Slide Number Placeholder 3"/>
          <p:cNvSpPr>
            <a:spLocks noGrp="1"/>
          </p:cNvSpPr>
          <p:nvPr>
            <p:ph type="sldNum" sz="quarter" idx="10"/>
          </p:nvPr>
        </p:nvSpPr>
        <p:spPr/>
        <p:txBody>
          <a:bodyPr/>
          <a:lstStyle/>
          <a:p>
            <a:fld id="{E564724E-7CB4-4288-908A-97852378BB2E}" type="slidenum">
              <a:rPr lang="en-US" smtClean="0"/>
              <a:t>6</a:t>
            </a:fld>
            <a:endParaRPr lang="en-US"/>
          </a:p>
        </p:txBody>
      </p:sp>
    </p:spTree>
    <p:extLst>
      <p:ext uri="{BB962C8B-B14F-4D97-AF65-F5344CB8AC3E}">
        <p14:creationId xmlns:p14="http://schemas.microsoft.com/office/powerpoint/2010/main" val="49223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A</a:t>
            </a:r>
            <a:r>
              <a:rPr lang="en-US" baseline="0" dirty="0" smtClean="0"/>
              <a:t> quick intro to or review of the flipped class model; note how you’re shifting the use of class time from being the delivery of information…</a:t>
            </a:r>
            <a:endParaRPr lang="en-US" dirty="0"/>
          </a:p>
        </p:txBody>
      </p:sp>
      <p:sp>
        <p:nvSpPr>
          <p:cNvPr id="4" name="Slide Number Placeholder 3"/>
          <p:cNvSpPr>
            <a:spLocks noGrp="1"/>
          </p:cNvSpPr>
          <p:nvPr>
            <p:ph type="sldNum" sz="quarter" idx="10"/>
          </p:nvPr>
        </p:nvSpPr>
        <p:spPr/>
        <p:txBody>
          <a:bodyPr/>
          <a:lstStyle/>
          <a:p>
            <a:fld id="{F72190D8-3C91-BC4C-A22F-34763E75180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04974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To the focus of higher</a:t>
            </a:r>
            <a:r>
              <a:rPr lang="en-US" baseline="0" dirty="0" smtClean="0"/>
              <a:t> level thinking skills.  Students are engaging in the analysis, synthesis, and creation of information when they are with you in class.  Usually students do this type of work outside of class.  </a:t>
            </a:r>
            <a:endParaRPr lang="en-US" dirty="0"/>
          </a:p>
        </p:txBody>
      </p:sp>
      <p:sp>
        <p:nvSpPr>
          <p:cNvPr id="4" name="Slide Number Placeholder 3"/>
          <p:cNvSpPr>
            <a:spLocks noGrp="1"/>
          </p:cNvSpPr>
          <p:nvPr>
            <p:ph type="sldNum" sz="quarter" idx="10"/>
          </p:nvPr>
        </p:nvSpPr>
        <p:spPr/>
        <p:txBody>
          <a:bodyPr/>
          <a:lstStyle/>
          <a:p>
            <a:fld id="{F72190D8-3C91-BC4C-A22F-34763E75180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3301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4724E-7CB4-4288-908A-97852378BB2E}" type="slidenum">
              <a:rPr lang="en-US" smtClean="0"/>
              <a:t>12</a:t>
            </a:fld>
            <a:endParaRPr lang="en-US"/>
          </a:p>
        </p:txBody>
      </p:sp>
    </p:spTree>
    <p:extLst>
      <p:ext uri="{BB962C8B-B14F-4D97-AF65-F5344CB8AC3E}">
        <p14:creationId xmlns:p14="http://schemas.microsoft.com/office/powerpoint/2010/main" val="317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4724E-7CB4-4288-908A-97852378BB2E}" type="slidenum">
              <a:rPr lang="en-US" smtClean="0"/>
              <a:t>20</a:t>
            </a:fld>
            <a:endParaRPr lang="en-US"/>
          </a:p>
        </p:txBody>
      </p:sp>
    </p:spTree>
    <p:extLst>
      <p:ext uri="{BB962C8B-B14F-4D97-AF65-F5344CB8AC3E}">
        <p14:creationId xmlns:p14="http://schemas.microsoft.com/office/powerpoint/2010/main" val="317068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4B538-B6B1-4227-B73C-618CAEFD6AF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393966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78DB6-D1E9-41A9-B216-C4ADD9C2164D}"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395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F22D1-D595-4ACA-9158-EA62FCCCC51B}"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2306" y="6204895"/>
            <a:ext cx="2714972" cy="653105"/>
          </a:xfrm>
          <a:prstGeom prst="rect">
            <a:avLst/>
          </a:prstGeom>
        </p:spPr>
      </p:pic>
    </p:spTree>
    <p:extLst>
      <p:ext uri="{BB962C8B-B14F-4D97-AF65-F5344CB8AC3E}">
        <p14:creationId xmlns:p14="http://schemas.microsoft.com/office/powerpoint/2010/main" val="1384057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solidFill>
                  <a:schemeClr val="tx1">
                    <a:lumMod val="65000"/>
                    <a:lumOff val="35000"/>
                  </a:schemeClr>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lgn="l">
              <a:defRPr/>
            </a:lvl1pPr>
          </a:lstStyle>
          <a:p>
            <a:fld id="{CC4E5189-0973-4C0E-85EF-9CF74FA863BB}"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rgbClr val="EE5612"/>
            </a:solidFill>
          </a:ln>
        </p:spPr>
        <p:style>
          <a:lnRef idx="1">
            <a:schemeClr val="accent1"/>
          </a:lnRef>
          <a:fillRef idx="0">
            <a:schemeClr val="accent1"/>
          </a:fillRef>
          <a:effectRef idx="0">
            <a:schemeClr val="accent1"/>
          </a:effectRef>
          <a:fontRef idx="minor">
            <a:schemeClr val="tx1"/>
          </a:fontRef>
        </p:style>
      </p:cxnSp>
      <p:sp>
        <p:nvSpPr>
          <p:cNvPr id="12" name="Picture Placeholder 2"/>
          <p:cNvSpPr>
            <a:spLocks noGrp="1" noChangeAspect="1"/>
          </p:cNvSpPr>
          <p:nvPr>
            <p:ph type="pic" idx="13"/>
          </p:nvPr>
        </p:nvSpPr>
        <p:spPr>
          <a:xfrm>
            <a:off x="3048" y="1"/>
            <a:ext cx="12188952" cy="4572000"/>
          </a:xfrm>
          <a:solidFill>
            <a:schemeClr val="bg1">
              <a:lumMod val="75000"/>
            </a:schemeClr>
          </a:solidFill>
        </p:spPr>
        <p:txBody>
          <a:bodyPr lIns="457200" tIns="365760" rIns="45720" bIns="45720" anchor="t"/>
          <a:lstStyle>
            <a:lvl1pPr marL="0" indent="0">
              <a:buNone/>
              <a:defRPr sz="32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5772" y="5308270"/>
            <a:ext cx="3617590" cy="870236"/>
          </a:xfrm>
          <a:prstGeom prst="rect">
            <a:avLst/>
          </a:prstGeom>
        </p:spPr>
      </p:pic>
    </p:spTree>
    <p:extLst>
      <p:ext uri="{BB962C8B-B14F-4D97-AF65-F5344CB8AC3E}">
        <p14:creationId xmlns:p14="http://schemas.microsoft.com/office/powerpoint/2010/main" val="3492419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solidFill>
                  <a:schemeClr val="tx1">
                    <a:lumMod val="65000"/>
                    <a:lumOff val="35000"/>
                  </a:schemeClr>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3E0799B-66BC-4953-AA2F-F8A09182B3C6}"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rgbClr val="EE5612"/>
            </a:solidFill>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noChangeAspect="1"/>
          </p:cNvSpPr>
          <p:nvPr>
            <p:ph type="pic" idx="13"/>
          </p:nvPr>
        </p:nvSpPr>
        <p:spPr>
          <a:xfrm>
            <a:off x="3048" y="0"/>
            <a:ext cx="12188952" cy="4572000"/>
          </a:xfrm>
          <a:solidFill>
            <a:srgbClr val="BFBFBF"/>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5772" y="5308270"/>
            <a:ext cx="3617590" cy="87023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4DB54-D908-476A-B7DE-76ED373D8996}"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791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4B538-B6B1-4227-B73C-618CAEFD6AF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713795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A7C89-EADD-4531-BAC9-4E0A273DF350}" type="datetime1">
              <a:rPr lang="en-US" smtClean="0"/>
              <a:t>11/1/2016</a:t>
            </a:fld>
            <a:endParaRPr lang="en-US" dirty="0"/>
          </a:p>
        </p:txBody>
      </p:sp>
      <p:sp>
        <p:nvSpPr>
          <p:cNvPr id="6" name="Footer Placeholder 5"/>
          <p:cNvSpPr>
            <a:spLocks noGrp="1"/>
          </p:cNvSpPr>
          <p:nvPr>
            <p:ph type="ftr" sz="quarter" idx="11"/>
          </p:nvPr>
        </p:nvSpPr>
        <p:spPr/>
        <p:txBody>
          <a:bodyPr/>
          <a:lstStyle/>
          <a:p>
            <a:r>
              <a:rPr lang="en-US" smtClean="0"/>
              <a:t>School of Information Studies | Syracuse University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646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682357-D158-470D-AD20-0063E9FBD795}" type="datetime1">
              <a:rPr lang="en-US" smtClean="0"/>
              <a:t>11/1/2016</a:t>
            </a:fld>
            <a:endParaRPr lang="en-US" dirty="0"/>
          </a:p>
        </p:txBody>
      </p:sp>
      <p:sp>
        <p:nvSpPr>
          <p:cNvPr id="8" name="Footer Placeholder 7"/>
          <p:cNvSpPr>
            <a:spLocks noGrp="1"/>
          </p:cNvSpPr>
          <p:nvPr>
            <p:ph type="ftr" sz="quarter" idx="11"/>
          </p:nvPr>
        </p:nvSpPr>
        <p:spPr/>
        <p:txBody>
          <a:bodyPr/>
          <a:lstStyle/>
          <a:p>
            <a:r>
              <a:rPr lang="en-US" smtClean="0"/>
              <a:t>School of Information Studies | Syracuse University</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251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485D31-BBD7-40AE-9312-CE893F084601}" type="datetime1">
              <a:rPr lang="en-US" smtClean="0"/>
              <a:t>11/1/2016</a:t>
            </a:fld>
            <a:endParaRPr lang="en-US" dirty="0"/>
          </a:p>
        </p:txBody>
      </p:sp>
      <p:sp>
        <p:nvSpPr>
          <p:cNvPr id="4" name="Footer Placeholder 3"/>
          <p:cNvSpPr>
            <a:spLocks noGrp="1"/>
          </p:cNvSpPr>
          <p:nvPr>
            <p:ph type="ftr" sz="quarter" idx="11"/>
          </p:nvPr>
        </p:nvSpPr>
        <p:spPr/>
        <p:txBody>
          <a:bodyPr/>
          <a:lstStyle/>
          <a:p>
            <a:r>
              <a:rPr lang="en-US" smtClean="0"/>
              <a:t>School of Information Studies | Syracuse University</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4438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D4B99-8306-46E3-B452-EA51B90BF1AB}" type="datetime1">
              <a:rPr lang="en-US" smtClean="0"/>
              <a:t>11/1/2016</a:t>
            </a:fld>
            <a:endParaRPr lang="en-US" dirty="0"/>
          </a:p>
        </p:txBody>
      </p:sp>
      <p:sp>
        <p:nvSpPr>
          <p:cNvPr id="3" name="Footer Placeholder 2"/>
          <p:cNvSpPr>
            <a:spLocks noGrp="1"/>
          </p:cNvSpPr>
          <p:nvPr>
            <p:ph type="ftr" sz="quarter" idx="11"/>
          </p:nvPr>
        </p:nvSpPr>
        <p:spPr/>
        <p:txBody>
          <a:bodyPr/>
          <a:lstStyle/>
          <a:p>
            <a:r>
              <a:rPr lang="en-US" smtClean="0"/>
              <a:t>School of Information Studies | Syracuse University</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2306" y="6204895"/>
            <a:ext cx="2714972" cy="653105"/>
          </a:xfrm>
          <a:prstGeom prst="rect">
            <a:avLst/>
          </a:prstGeom>
        </p:spPr>
      </p:pic>
    </p:spTree>
    <p:extLst>
      <p:ext uri="{BB962C8B-B14F-4D97-AF65-F5344CB8AC3E}">
        <p14:creationId xmlns:p14="http://schemas.microsoft.com/office/powerpoint/2010/main" val="373378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CE935D-E818-44FA-A758-DE0FC8E1B300}" type="datetime1">
              <a:rPr lang="en-US" smtClean="0"/>
              <a:t>11/1/2016</a:t>
            </a:fld>
            <a:endParaRPr lang="en-US" dirty="0"/>
          </a:p>
        </p:txBody>
      </p:sp>
      <p:sp>
        <p:nvSpPr>
          <p:cNvPr id="6" name="Footer Placeholder 5"/>
          <p:cNvSpPr>
            <a:spLocks noGrp="1"/>
          </p:cNvSpPr>
          <p:nvPr>
            <p:ph type="ftr" sz="quarter" idx="11"/>
          </p:nvPr>
        </p:nvSpPr>
        <p:spPr/>
        <p:txBody>
          <a:bodyPr/>
          <a:lstStyle/>
          <a:p>
            <a:r>
              <a:rPr lang="en-US" smtClean="0"/>
              <a:t>School of Information Studies | Syracuse University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130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4B538-B6B1-4227-B73C-618CAEFD6AFC}" type="datetime1">
              <a:rPr lang="en-US" smtClean="0"/>
              <a:t>11/1/2016</a:t>
            </a:fld>
            <a:endParaRPr lang="en-US" dirty="0"/>
          </a:p>
        </p:txBody>
      </p:sp>
      <p:sp>
        <p:nvSpPr>
          <p:cNvPr id="6" name="Footer Placeholder 5"/>
          <p:cNvSpPr>
            <a:spLocks noGrp="1"/>
          </p:cNvSpPr>
          <p:nvPr>
            <p:ph type="ftr" sz="quarter" idx="11"/>
          </p:nvPr>
        </p:nvSpPr>
        <p:spPr/>
        <p:txBody>
          <a:bodyPr/>
          <a:lstStyle/>
          <a:p>
            <a:r>
              <a:rPr lang="en-US" smtClean="0"/>
              <a:t>School of Information Studies | Syracuse University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9563455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4B538-B6B1-4227-B73C-618CAEFD6AFC}" type="datetime1">
              <a:rPr lang="en-US" smtClean="0"/>
              <a:t>11/1/2016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School of Information Studies | Syracuse University</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482306" y="6204895"/>
            <a:ext cx="2714972" cy="653105"/>
          </a:xfrm>
          <a:prstGeom prst="rect">
            <a:avLst/>
          </a:prstGeom>
        </p:spPr>
      </p:pic>
    </p:spTree>
    <p:extLst>
      <p:ext uri="{BB962C8B-B14F-4D97-AF65-F5344CB8AC3E}">
        <p14:creationId xmlns:p14="http://schemas.microsoft.com/office/powerpoint/2010/main" val="547348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65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mpustechnology.com/articles/2016/10/12/55-percent-of-faculty-are-flipping-the-classroom.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barbihoneycut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 y="4960137"/>
            <a:ext cx="8138160" cy="1463040"/>
          </a:xfrm>
        </p:spPr>
        <p:txBody>
          <a:bodyPr>
            <a:normAutofit/>
          </a:bodyPr>
          <a:lstStyle/>
          <a:p>
            <a:r>
              <a:rPr lang="en-US" dirty="0" smtClean="0"/>
              <a:t>Flip a Lesson Plan</a:t>
            </a:r>
            <a:br>
              <a:rPr lang="en-US" dirty="0" smtClean="0"/>
            </a:br>
            <a:r>
              <a:rPr lang="en-US" sz="2000" dirty="0" smtClean="0"/>
              <a:t/>
            </a:r>
            <a:br>
              <a:rPr lang="en-US" sz="2000" dirty="0" smtClean="0"/>
            </a:br>
            <a:r>
              <a:rPr lang="en-US" sz="2000" dirty="0" smtClean="0"/>
              <a:t>Peggy Takach, Director Faculty Center for Teaching &amp; Learning</a:t>
            </a:r>
            <a:endParaRPr lang="en-US" dirty="0"/>
          </a:p>
        </p:txBody>
      </p:sp>
      <p:pic>
        <p:nvPicPr>
          <p:cNvPr id="31" name="Picture Placeholder 30"/>
          <p:cNvPicPr>
            <a:picLocks noGrp="1" noChangeAspect="1"/>
          </p:cNvPicPr>
          <p:nvPr>
            <p:ph type="pic" idx="13"/>
          </p:nvPr>
        </p:nvPicPr>
        <p:blipFill>
          <a:blip r:embed="rId3">
            <a:extLst>
              <a:ext uri="{28A0092B-C50C-407E-A947-70E740481C1C}">
                <a14:useLocalDpi xmlns:a14="http://schemas.microsoft.com/office/drawing/2010/main" val="0"/>
              </a:ext>
            </a:extLst>
          </a:blip>
          <a:srcRect t="24982" b="24982"/>
          <a:stretch>
            <a:fillRect/>
          </a:stretch>
        </p:blipFill>
        <p:spPr>
          <a:xfrm>
            <a:off x="3048" y="0"/>
            <a:ext cx="12188952" cy="4572000"/>
          </a:xfrm>
        </p:spPr>
      </p:pic>
    </p:spTree>
    <p:extLst>
      <p:ext uri="{BB962C8B-B14F-4D97-AF65-F5344CB8AC3E}">
        <p14:creationId xmlns:p14="http://schemas.microsoft.com/office/powerpoint/2010/main" val="4251287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68" y="2044732"/>
            <a:ext cx="6028121" cy="4082877"/>
          </a:xfrm>
          <a:prstGeom prst="rect">
            <a:avLst/>
          </a:prstGeom>
        </p:spPr>
      </p:pic>
      <p:sp>
        <p:nvSpPr>
          <p:cNvPr id="6147" name="Rectangle 3"/>
          <p:cNvSpPr>
            <a:spLocks noGrp="1" noChangeArrowheads="1"/>
          </p:cNvSpPr>
          <p:nvPr>
            <p:ph idx="1"/>
          </p:nvPr>
        </p:nvSpPr>
        <p:spPr>
          <a:xfrm>
            <a:off x="5791200" y="1408177"/>
            <a:ext cx="6400799" cy="2478023"/>
          </a:xfrm>
          <a:gradFill flip="none" rotWithShape="1">
            <a:gsLst>
              <a:gs pos="0">
                <a:srgbClr val="002060"/>
              </a:gs>
              <a:gs pos="86000">
                <a:srgbClr val="2E5E9B"/>
              </a:gs>
              <a:gs pos="90000">
                <a:srgbClr val="002060"/>
              </a:gs>
              <a:gs pos="100000">
                <a:schemeClr val="accent1">
                  <a:lumMod val="100000"/>
                </a:schemeClr>
              </a:gs>
            </a:gsLst>
            <a:path path="circle">
              <a:fillToRect l="50000" t="-80000" r="50000" b="180000"/>
            </a:path>
            <a:tileRect/>
          </a:gradFill>
        </p:spPr>
        <p:txBody>
          <a:bodyPr>
            <a:noAutofit/>
          </a:bodyPr>
          <a:lstStyle/>
          <a:p>
            <a:pPr marL="118872" indent="0" algn="ctr">
              <a:buNone/>
            </a:pPr>
            <a:r>
              <a:rPr lang="en-US" sz="4400" dirty="0" smtClean="0">
                <a:solidFill>
                  <a:schemeClr val="bg1"/>
                </a:solidFill>
              </a:rPr>
              <a:t>Should be done </a:t>
            </a:r>
            <a:r>
              <a:rPr lang="en-US" sz="4400" b="1" dirty="0" smtClean="0">
                <a:solidFill>
                  <a:srgbClr val="C00000"/>
                </a:solidFill>
              </a:rPr>
              <a:t>in class</a:t>
            </a:r>
            <a:r>
              <a:rPr lang="en-US" sz="4400" dirty="0" smtClean="0">
                <a:solidFill>
                  <a:srgbClr val="C00000"/>
                </a:solidFill>
              </a:rPr>
              <a:t> </a:t>
            </a:r>
            <a:r>
              <a:rPr lang="en-US" sz="4400" dirty="0" smtClean="0">
                <a:solidFill>
                  <a:schemeClr val="bg1"/>
                </a:solidFill>
              </a:rPr>
              <a:t>– identify a focus activity to immediately engage</a:t>
            </a:r>
            <a:endParaRPr lang="en-US" sz="3200" dirty="0" smtClean="0">
              <a:solidFill>
                <a:schemeClr val="bg1"/>
              </a:solidFill>
            </a:endParaRPr>
          </a:p>
        </p:txBody>
      </p:sp>
      <p:sp>
        <p:nvSpPr>
          <p:cNvPr id="4" name="Rectangle 2"/>
          <p:cNvSpPr txBox="1">
            <a:spLocks noChangeArrowheads="1"/>
          </p:cNvSpPr>
          <p:nvPr/>
        </p:nvSpPr>
        <p:spPr>
          <a:xfrm>
            <a:off x="-1" y="-13014"/>
            <a:ext cx="12191999" cy="1421191"/>
          </a:xfrm>
          <a:prstGeom prst="rect">
            <a:avLst/>
          </a:prstGeom>
          <a:solidFill>
            <a:srgbClr val="002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i="1" dirty="0" smtClean="0">
                <a:solidFill>
                  <a:schemeClr val="bg1"/>
                </a:solidFill>
                <a:latin typeface="+mn-lt"/>
              </a:rPr>
              <a:t>  Applying, Analyzing, Evaluating, Creating</a:t>
            </a:r>
            <a:endParaRPr lang="en-US" i="1" dirty="0">
              <a:solidFill>
                <a:schemeClr val="bg1"/>
              </a:solidFill>
              <a:latin typeface="+mn-lt"/>
            </a:endParaRPr>
          </a:p>
        </p:txBody>
      </p:sp>
    </p:spTree>
    <p:extLst>
      <p:ext uri="{BB962C8B-B14F-4D97-AF65-F5344CB8AC3E}">
        <p14:creationId xmlns:p14="http://schemas.microsoft.com/office/powerpoint/2010/main" val="240668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50"/>
                                        <p:tgtEl>
                                          <p:spTgt spid="614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Effect transition="in" filter="fade">
                                      <p:cBhvr>
                                        <p:cTn id="10" dur="25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68" y="2044732"/>
            <a:ext cx="6028121" cy="4082877"/>
          </a:xfrm>
          <a:prstGeom prst="rect">
            <a:avLst/>
          </a:prstGeom>
        </p:spPr>
      </p:pic>
      <p:sp>
        <p:nvSpPr>
          <p:cNvPr id="6147" name="Rectangle 3"/>
          <p:cNvSpPr>
            <a:spLocks noGrp="1" noChangeArrowheads="1"/>
          </p:cNvSpPr>
          <p:nvPr>
            <p:ph idx="1"/>
          </p:nvPr>
        </p:nvSpPr>
        <p:spPr>
          <a:xfrm>
            <a:off x="5791200" y="1408177"/>
            <a:ext cx="6400799" cy="2478023"/>
          </a:xfrm>
          <a:gradFill flip="none" rotWithShape="1">
            <a:gsLst>
              <a:gs pos="0">
                <a:srgbClr val="002060"/>
              </a:gs>
              <a:gs pos="86000">
                <a:srgbClr val="2E5E9B"/>
              </a:gs>
              <a:gs pos="90000">
                <a:srgbClr val="002060"/>
              </a:gs>
              <a:gs pos="100000">
                <a:schemeClr val="accent1">
                  <a:lumMod val="100000"/>
                </a:schemeClr>
              </a:gs>
            </a:gsLst>
            <a:path path="circle">
              <a:fillToRect l="50000" t="-80000" r="50000" b="180000"/>
            </a:path>
            <a:tileRect/>
          </a:gradFill>
        </p:spPr>
        <p:txBody>
          <a:bodyPr>
            <a:noAutofit/>
          </a:bodyPr>
          <a:lstStyle/>
          <a:p>
            <a:pPr marL="118872" indent="0" algn="ctr">
              <a:buNone/>
            </a:pPr>
            <a:r>
              <a:rPr lang="en-US" sz="4400" dirty="0" smtClean="0">
                <a:solidFill>
                  <a:schemeClr val="bg1"/>
                </a:solidFill>
              </a:rPr>
              <a:t>Remember </a:t>
            </a:r>
            <a:r>
              <a:rPr lang="en-US" sz="4400" b="1" dirty="0" smtClean="0">
                <a:solidFill>
                  <a:srgbClr val="C00000"/>
                </a:solidFill>
              </a:rPr>
              <a:t>the end </a:t>
            </a:r>
            <a:r>
              <a:rPr lang="en-US" sz="4400" dirty="0" smtClean="0">
                <a:solidFill>
                  <a:schemeClr val="bg1"/>
                </a:solidFill>
              </a:rPr>
              <a:t>of this lesson plan is </a:t>
            </a:r>
            <a:r>
              <a:rPr lang="en-US" sz="4400" b="1" dirty="0" smtClean="0">
                <a:solidFill>
                  <a:srgbClr val="C00000"/>
                </a:solidFill>
              </a:rPr>
              <a:t>the beginning</a:t>
            </a:r>
            <a:r>
              <a:rPr lang="en-US" sz="4400" dirty="0" smtClean="0">
                <a:solidFill>
                  <a:schemeClr val="bg1"/>
                </a:solidFill>
              </a:rPr>
              <a:t> of the next plan</a:t>
            </a:r>
            <a:endParaRPr lang="en-US" sz="3200" dirty="0" smtClean="0">
              <a:solidFill>
                <a:schemeClr val="bg1"/>
              </a:solidFill>
            </a:endParaRPr>
          </a:p>
        </p:txBody>
      </p:sp>
      <p:sp>
        <p:nvSpPr>
          <p:cNvPr id="4" name="Rectangle 2"/>
          <p:cNvSpPr txBox="1">
            <a:spLocks noChangeArrowheads="1"/>
          </p:cNvSpPr>
          <p:nvPr/>
        </p:nvSpPr>
        <p:spPr>
          <a:xfrm>
            <a:off x="-1" y="-13014"/>
            <a:ext cx="12191999" cy="1421191"/>
          </a:xfrm>
          <a:prstGeom prst="rect">
            <a:avLst/>
          </a:prstGeom>
          <a:solidFill>
            <a:srgbClr val="002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i="1" dirty="0" smtClean="0">
                <a:solidFill>
                  <a:schemeClr val="bg1"/>
                </a:solidFill>
                <a:latin typeface="+mn-lt"/>
              </a:rPr>
              <a:t>  How will class end?</a:t>
            </a:r>
            <a:endParaRPr lang="en-US" i="1" dirty="0">
              <a:solidFill>
                <a:schemeClr val="bg1"/>
              </a:solidFill>
              <a:latin typeface="+mn-lt"/>
            </a:endParaRPr>
          </a:p>
        </p:txBody>
      </p:sp>
    </p:spTree>
    <p:extLst>
      <p:ext uri="{BB962C8B-B14F-4D97-AF65-F5344CB8AC3E}">
        <p14:creationId xmlns:p14="http://schemas.microsoft.com/office/powerpoint/2010/main" val="272180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50"/>
                                        <p:tgtEl>
                                          <p:spTgt spid="614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Effect transition="in" filter="fade">
                                      <p:cBhvr>
                                        <p:cTn id="10" dur="25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682" y="-16100"/>
            <a:ext cx="5353317" cy="6874100"/>
          </a:xfrm>
          <a:prstGeom prst="rect">
            <a:avLst/>
          </a:prstGeom>
        </p:spPr>
      </p:pic>
      <p:sp>
        <p:nvSpPr>
          <p:cNvPr id="3074" name="Rectangle 2"/>
          <p:cNvSpPr>
            <a:spLocks noGrp="1" noChangeArrowheads="1"/>
          </p:cNvSpPr>
          <p:nvPr>
            <p:ph type="title"/>
          </p:nvPr>
        </p:nvSpPr>
        <p:spPr>
          <a:xfrm>
            <a:off x="0" y="-16100"/>
            <a:ext cx="6529589" cy="2067059"/>
          </a:xfrm>
          <a:solidFill>
            <a:srgbClr val="002050"/>
          </a:solidFill>
        </p:spPr>
        <p:txBody>
          <a:bodyPr>
            <a:normAutofit/>
          </a:bodyPr>
          <a:lstStyle/>
          <a:p>
            <a:r>
              <a:rPr lang="en-US" i="1" dirty="0" smtClean="0">
                <a:solidFill>
                  <a:schemeClr val="bg1"/>
                </a:solidFill>
                <a:latin typeface="+mn-lt"/>
              </a:rPr>
              <a:t>“Let’s </a:t>
            </a:r>
            <a:r>
              <a:rPr lang="en-US" i="1" dirty="0" smtClean="0">
                <a:solidFill>
                  <a:schemeClr val="accent4">
                    <a:lumMod val="60000"/>
                    <a:lumOff val="40000"/>
                  </a:schemeClr>
                </a:solidFill>
                <a:latin typeface="+mn-lt"/>
              </a:rPr>
              <a:t>practice”</a:t>
            </a:r>
            <a:endParaRPr lang="en-US" i="1" dirty="0">
              <a:solidFill>
                <a:schemeClr val="accent4">
                  <a:lumMod val="60000"/>
                  <a:lumOff val="40000"/>
                </a:schemeClr>
              </a:solidFill>
              <a:latin typeface="+mn-lt"/>
            </a:endParaRPr>
          </a:p>
        </p:txBody>
      </p:sp>
      <p:sp>
        <p:nvSpPr>
          <p:cNvPr id="3075" name="Rectangle 3"/>
          <p:cNvSpPr>
            <a:spLocks noGrp="1" noChangeArrowheads="1"/>
          </p:cNvSpPr>
          <p:nvPr>
            <p:ph idx="4294967295"/>
          </p:nvPr>
        </p:nvSpPr>
        <p:spPr>
          <a:xfrm>
            <a:off x="0" y="2050959"/>
            <a:ext cx="6529589" cy="4803820"/>
          </a:xfrm>
          <a:prstGeom prst="rect">
            <a:avLst/>
          </a:prstGeom>
          <a:solidFill>
            <a:srgbClr val="002050"/>
          </a:solidFill>
        </p:spPr>
        <p:txBody>
          <a:bodyPr>
            <a:normAutofit/>
          </a:bodyPr>
          <a:lstStyle/>
          <a:p>
            <a:endParaRPr lang="en-US" dirty="0" smtClean="0">
              <a:solidFill>
                <a:schemeClr val="bg1"/>
              </a:solidFill>
            </a:endParaRPr>
          </a:p>
          <a:p>
            <a:endParaRPr lang="en-US" dirty="0">
              <a:solidFill>
                <a:schemeClr val="bg1"/>
              </a:solidFill>
            </a:endParaRPr>
          </a:p>
          <a:p>
            <a:pPr>
              <a:buFontTx/>
              <a:buChar char="¤"/>
            </a:pPr>
            <a:r>
              <a:rPr lang="en-US" dirty="0" smtClean="0">
                <a:solidFill>
                  <a:schemeClr val="bg1"/>
                </a:solidFill>
              </a:rPr>
              <a:t> Create your own Flipped Lesson Plan</a:t>
            </a:r>
          </a:p>
          <a:p>
            <a:pPr>
              <a:buFontTx/>
              <a:buChar char="¤"/>
            </a:pPr>
            <a:endParaRPr lang="en-US" dirty="0">
              <a:solidFill>
                <a:schemeClr val="bg1"/>
              </a:solidFill>
            </a:endParaRPr>
          </a:p>
          <a:p>
            <a:pPr>
              <a:buFontTx/>
              <a:buChar char="¤"/>
            </a:pPr>
            <a:r>
              <a:rPr lang="en-US" dirty="0" smtClean="0">
                <a:solidFill>
                  <a:schemeClr val="bg1"/>
                </a:solidFill>
              </a:rPr>
              <a:t>Take out your packets </a:t>
            </a:r>
            <a:endParaRPr lang="en-US" dirty="0">
              <a:solidFill>
                <a:schemeClr val="bg1"/>
              </a:solidFill>
            </a:endParaRPr>
          </a:p>
          <a:p>
            <a:pPr marL="0" indent="0">
              <a:buNone/>
            </a:pPr>
            <a:endParaRPr lang="en-US" dirty="0"/>
          </a:p>
          <a:p>
            <a:endParaRPr lang="en-US" sz="2800" dirty="0"/>
          </a:p>
        </p:txBody>
      </p:sp>
    </p:spTree>
    <p:extLst>
      <p:ext uri="{BB962C8B-B14F-4D97-AF65-F5344CB8AC3E}">
        <p14:creationId xmlns:p14="http://schemas.microsoft.com/office/powerpoint/2010/main" val="388634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4" name="Block Arc 3"/>
          <p:cNvSpPr/>
          <p:nvPr/>
        </p:nvSpPr>
        <p:spPr>
          <a:xfrm>
            <a:off x="1295400" y="1600200"/>
            <a:ext cx="4572000" cy="4572000"/>
          </a:xfrm>
          <a:prstGeom prst="blockArc">
            <a:avLst>
              <a:gd name="adj1" fmla="val 15677243"/>
              <a:gd name="adj2" fmla="val 12423793"/>
              <a:gd name="adj3" fmla="val 347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owchart: Connector 4"/>
          <p:cNvSpPr/>
          <p:nvPr/>
        </p:nvSpPr>
        <p:spPr>
          <a:xfrm>
            <a:off x="4648200" y="1855304"/>
            <a:ext cx="274320" cy="274320"/>
          </a:xfrm>
          <a:prstGeom prst="flowChartConnector">
            <a:avLst/>
          </a:prstGeom>
          <a:solidFill>
            <a:srgbClr val="7F7F7F"/>
          </a:solidFill>
          <a:ln w="38100">
            <a:solidFill>
              <a:srgbClr val="00B0F0"/>
            </a:solidFill>
          </a:ln>
          <a:effectLst>
            <a:outerShdw blurRad="50800" dist="50800" dir="5400000" algn="ctr" rotWithShape="0">
              <a:srgbClr val="7F7F7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lowchart: Connector 5"/>
          <p:cNvSpPr/>
          <p:nvPr/>
        </p:nvSpPr>
        <p:spPr>
          <a:xfrm>
            <a:off x="5562600" y="4419600"/>
            <a:ext cx="274320" cy="274320"/>
          </a:xfrm>
          <a:prstGeom prst="flowChartConnector">
            <a:avLst/>
          </a:prstGeom>
          <a:solidFill>
            <a:srgbClr val="FF00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lowchart: Connector 6"/>
          <p:cNvSpPr/>
          <p:nvPr/>
        </p:nvSpPr>
        <p:spPr>
          <a:xfrm>
            <a:off x="5638800" y="3459480"/>
            <a:ext cx="274320" cy="274320"/>
          </a:xfrm>
          <a:prstGeom prst="flowChartConnector">
            <a:avLst/>
          </a:prstGeom>
          <a:solidFill>
            <a:srgbClr val="FF00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lowchart: Connector 7"/>
          <p:cNvSpPr/>
          <p:nvPr/>
        </p:nvSpPr>
        <p:spPr>
          <a:xfrm>
            <a:off x="5334000" y="2560320"/>
            <a:ext cx="274320" cy="274320"/>
          </a:xfrm>
          <a:prstGeom prst="flowChartConnector">
            <a:avLst/>
          </a:prstGeom>
          <a:solidFill>
            <a:srgbClr val="7F7F7F"/>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lowchart: Connector 8"/>
          <p:cNvSpPr/>
          <p:nvPr/>
        </p:nvSpPr>
        <p:spPr>
          <a:xfrm>
            <a:off x="5029200" y="5257800"/>
            <a:ext cx="274320" cy="274320"/>
          </a:xfrm>
          <a:prstGeom prst="flowChartConnector">
            <a:avLst/>
          </a:prstGeom>
          <a:solidFill>
            <a:srgbClr val="009ED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p:nvSpPr>
        <p:spPr>
          <a:xfrm>
            <a:off x="6705600" y="1547241"/>
            <a:ext cx="5131116" cy="1015663"/>
          </a:xfrm>
          <a:prstGeom prst="rect">
            <a:avLst/>
          </a:prstGeom>
        </p:spPr>
        <p:txBody>
          <a:bodyPr wrap="square">
            <a:spAutoFit/>
          </a:bodyPr>
          <a:lstStyle/>
          <a:p>
            <a:r>
              <a:rPr lang="en-US" altLang="en-US" sz="2000" dirty="0" smtClean="0">
                <a:solidFill>
                  <a:schemeClr val="bg1"/>
                </a:solidFill>
                <a:latin typeface="+mj-lt"/>
              </a:rPr>
              <a:t>Create a PPT presentation of at least 5-7 slides describing CRAP principles</a:t>
            </a:r>
            <a:endParaRPr lang="en-US" altLang="en-US" sz="2000" dirty="0">
              <a:latin typeface="+mj-lt"/>
            </a:endParaRPr>
          </a:p>
          <a:p>
            <a:endParaRPr lang="en-US" sz="2000" dirty="0">
              <a:latin typeface="+mj-lt"/>
            </a:endParaRPr>
          </a:p>
        </p:txBody>
      </p:sp>
      <p:sp>
        <p:nvSpPr>
          <p:cNvPr id="11" name="Rectangle 10"/>
          <p:cNvSpPr/>
          <p:nvPr/>
        </p:nvSpPr>
        <p:spPr>
          <a:xfrm>
            <a:off x="5058356" y="1706880"/>
            <a:ext cx="1476259" cy="274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Creating</a:t>
            </a:r>
            <a:r>
              <a:rPr lang="en-US" sz="2000" b="1" dirty="0" smtClean="0"/>
              <a:t> </a:t>
            </a:r>
            <a:endParaRPr lang="en-US" sz="2000" b="1" dirty="0"/>
          </a:p>
        </p:txBody>
      </p:sp>
      <p:sp>
        <p:nvSpPr>
          <p:cNvPr id="12" name="Rectangle 11"/>
          <p:cNvSpPr/>
          <p:nvPr/>
        </p:nvSpPr>
        <p:spPr>
          <a:xfrm>
            <a:off x="5807119" y="2438400"/>
            <a:ext cx="1307231" cy="274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Evaluating</a:t>
            </a:r>
            <a:endParaRPr lang="en-US" sz="2000" b="1" dirty="0"/>
          </a:p>
        </p:txBody>
      </p:sp>
      <p:sp>
        <p:nvSpPr>
          <p:cNvPr id="13" name="Rectangle 12"/>
          <p:cNvSpPr/>
          <p:nvPr/>
        </p:nvSpPr>
        <p:spPr>
          <a:xfrm>
            <a:off x="6019800" y="4419600"/>
            <a:ext cx="1752600" cy="2743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Applying</a:t>
            </a:r>
            <a:endParaRPr lang="en-US" sz="2000" b="1" dirty="0"/>
          </a:p>
        </p:txBody>
      </p:sp>
      <p:sp>
        <p:nvSpPr>
          <p:cNvPr id="14" name="Rectangle 13"/>
          <p:cNvSpPr/>
          <p:nvPr/>
        </p:nvSpPr>
        <p:spPr>
          <a:xfrm>
            <a:off x="7114351" y="2330768"/>
            <a:ext cx="4373200" cy="707886"/>
          </a:xfrm>
          <a:prstGeom prst="rect">
            <a:avLst/>
          </a:prstGeom>
        </p:spPr>
        <p:txBody>
          <a:bodyPr wrap="square">
            <a:spAutoFit/>
          </a:bodyPr>
          <a:lstStyle/>
          <a:p>
            <a:r>
              <a:rPr lang="en-US" altLang="en-US" sz="2000" dirty="0" smtClean="0">
                <a:solidFill>
                  <a:schemeClr val="bg1"/>
                </a:solidFill>
                <a:latin typeface="+mj-lt"/>
              </a:rPr>
              <a:t>Rank the most common mistakes students make when creating slides</a:t>
            </a:r>
            <a:endParaRPr lang="en-US" altLang="en-US" sz="2000" dirty="0">
              <a:solidFill>
                <a:schemeClr val="bg1"/>
              </a:solidFill>
              <a:latin typeface="+mj-lt"/>
            </a:endParaRPr>
          </a:p>
        </p:txBody>
      </p:sp>
      <p:sp>
        <p:nvSpPr>
          <p:cNvPr id="15" name="Rectangle 14"/>
          <p:cNvSpPr/>
          <p:nvPr/>
        </p:nvSpPr>
        <p:spPr>
          <a:xfrm>
            <a:off x="6035720" y="3398520"/>
            <a:ext cx="1375274" cy="2743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Analyzing</a:t>
            </a:r>
            <a:endParaRPr lang="en-US" sz="2000" b="1" dirty="0"/>
          </a:p>
        </p:txBody>
      </p:sp>
      <p:sp>
        <p:nvSpPr>
          <p:cNvPr id="16" name="Rectangle 15"/>
          <p:cNvSpPr/>
          <p:nvPr/>
        </p:nvSpPr>
        <p:spPr>
          <a:xfrm>
            <a:off x="5455918" y="5410200"/>
            <a:ext cx="1756753" cy="274320"/>
          </a:xfrm>
          <a:prstGeom prst="rect">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Understanding</a:t>
            </a:r>
            <a:endParaRPr lang="en-US" b="1" dirty="0">
              <a:solidFill>
                <a:schemeClr val="bg1"/>
              </a:solidFill>
            </a:endParaRPr>
          </a:p>
        </p:txBody>
      </p:sp>
      <p:sp>
        <p:nvSpPr>
          <p:cNvPr id="17" name="Oval 16"/>
          <p:cNvSpPr/>
          <p:nvPr/>
        </p:nvSpPr>
        <p:spPr>
          <a:xfrm>
            <a:off x="1543212" y="1883664"/>
            <a:ext cx="4062963" cy="4059936"/>
          </a:xfrm>
          <a:prstGeom prst="ellipse">
            <a:avLst/>
          </a:prstGeom>
          <a:solidFill>
            <a:srgbClr val="D9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514600" y="3195191"/>
            <a:ext cx="2194560" cy="1077218"/>
          </a:xfrm>
          <a:prstGeom prst="rect">
            <a:avLst/>
          </a:prstGeom>
        </p:spPr>
        <p:txBody>
          <a:bodyPr wrap="square">
            <a:spAutoFit/>
          </a:bodyPr>
          <a:lstStyle/>
          <a:p>
            <a:pPr algn="ctr"/>
            <a:r>
              <a:rPr lang="en-US" sz="3200" dirty="0">
                <a:solidFill>
                  <a:schemeClr val="bg1"/>
                </a:solidFill>
                <a:latin typeface="+mj-lt"/>
                <a:sym typeface="Wingdings" pitchFamily="2" charset="2"/>
              </a:rPr>
              <a:t>PROCESS</a:t>
            </a:r>
          </a:p>
          <a:p>
            <a:pPr algn="ctr"/>
            <a:r>
              <a:rPr lang="en-US" sz="3200" dirty="0">
                <a:solidFill>
                  <a:schemeClr val="bg1"/>
                </a:solidFill>
                <a:latin typeface="+mj-lt"/>
                <a:sym typeface="Wingdings" pitchFamily="2" charset="2"/>
              </a:rPr>
              <a:t>STRATEGY</a:t>
            </a:r>
            <a:endParaRPr lang="en-US" sz="3200" dirty="0">
              <a:solidFill>
                <a:schemeClr val="bg1"/>
              </a:solidFill>
              <a:latin typeface="+mj-lt"/>
            </a:endParaRPr>
          </a:p>
        </p:txBody>
      </p:sp>
      <p:sp>
        <p:nvSpPr>
          <p:cNvPr id="19" name="Rectangle 18"/>
          <p:cNvSpPr/>
          <p:nvPr/>
        </p:nvSpPr>
        <p:spPr>
          <a:xfrm>
            <a:off x="7456714" y="3311816"/>
            <a:ext cx="4582886" cy="707886"/>
          </a:xfrm>
          <a:prstGeom prst="rect">
            <a:avLst/>
          </a:prstGeom>
        </p:spPr>
        <p:txBody>
          <a:bodyPr wrap="square">
            <a:spAutoFit/>
          </a:bodyPr>
          <a:lstStyle/>
          <a:p>
            <a:r>
              <a:rPr lang="en-US" altLang="en-US" sz="2000" dirty="0" smtClean="0">
                <a:solidFill>
                  <a:schemeClr val="bg1"/>
                </a:solidFill>
                <a:latin typeface="+mj-lt"/>
              </a:rPr>
              <a:t>Compare the use of these principles to other methods of presenting slides</a:t>
            </a:r>
            <a:endParaRPr lang="en-US" altLang="en-US" sz="2000" dirty="0">
              <a:solidFill>
                <a:schemeClr val="bg1"/>
              </a:solidFill>
              <a:latin typeface="+mj-lt"/>
            </a:endParaRPr>
          </a:p>
        </p:txBody>
      </p:sp>
      <p:sp>
        <p:nvSpPr>
          <p:cNvPr id="20" name="Rectangle 19"/>
          <p:cNvSpPr/>
          <p:nvPr/>
        </p:nvSpPr>
        <p:spPr>
          <a:xfrm>
            <a:off x="7924799" y="4371104"/>
            <a:ext cx="3806283" cy="707886"/>
          </a:xfrm>
          <a:prstGeom prst="rect">
            <a:avLst/>
          </a:prstGeom>
        </p:spPr>
        <p:txBody>
          <a:bodyPr wrap="square">
            <a:spAutoFit/>
          </a:bodyPr>
          <a:lstStyle/>
          <a:p>
            <a:r>
              <a:rPr lang="en-US" altLang="en-US" sz="2000" dirty="0" smtClean="0">
                <a:solidFill>
                  <a:schemeClr val="bg1"/>
                </a:solidFill>
                <a:latin typeface="+mj-lt"/>
              </a:rPr>
              <a:t>Use the CRAP principles to create a PPT template</a:t>
            </a:r>
            <a:endParaRPr lang="en-US" altLang="en-US" sz="2000" dirty="0">
              <a:solidFill>
                <a:schemeClr val="bg1"/>
              </a:solidFill>
              <a:latin typeface="+mj-lt"/>
            </a:endParaRPr>
          </a:p>
        </p:txBody>
      </p:sp>
      <p:sp>
        <p:nvSpPr>
          <p:cNvPr id="21" name="Rectangle 20"/>
          <p:cNvSpPr/>
          <p:nvPr/>
        </p:nvSpPr>
        <p:spPr>
          <a:xfrm>
            <a:off x="7252486" y="5334000"/>
            <a:ext cx="4478594" cy="707886"/>
          </a:xfrm>
          <a:prstGeom prst="rect">
            <a:avLst/>
          </a:prstGeom>
        </p:spPr>
        <p:txBody>
          <a:bodyPr wrap="square">
            <a:spAutoFit/>
          </a:bodyPr>
          <a:lstStyle/>
          <a:p>
            <a:pPr eaLnBrk="1" hangingPunct="1"/>
            <a:r>
              <a:rPr lang="en-US" altLang="en-US" sz="2000" dirty="0" smtClean="0">
                <a:solidFill>
                  <a:schemeClr val="bg1"/>
                </a:solidFill>
                <a:latin typeface="+mj-lt"/>
              </a:rPr>
              <a:t>Students will be able to describe and apply each of the CRAP principles</a:t>
            </a:r>
            <a:endParaRPr lang="en-US" altLang="en-US" sz="2000" dirty="0">
              <a:solidFill>
                <a:schemeClr val="bg1"/>
              </a:solidFill>
              <a:latin typeface="+mj-lt"/>
            </a:endParaRPr>
          </a:p>
        </p:txBody>
      </p:sp>
      <p:cxnSp>
        <p:nvCxnSpPr>
          <p:cNvPr id="22" name="Straight Connector 21"/>
          <p:cNvCxnSpPr/>
          <p:nvPr/>
        </p:nvCxnSpPr>
        <p:spPr>
          <a:xfrm>
            <a:off x="906780" y="609600"/>
            <a:ext cx="427482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2"/>
          <a:stretch>
            <a:fillRect/>
          </a:stretch>
        </p:blipFill>
        <p:spPr>
          <a:xfrm>
            <a:off x="2306032" y="2343032"/>
            <a:ext cx="2507282" cy="3189087"/>
          </a:xfrm>
          <a:prstGeom prst="rect">
            <a:avLst/>
          </a:prstGeom>
        </p:spPr>
      </p:pic>
      <p:cxnSp>
        <p:nvCxnSpPr>
          <p:cNvPr id="23" name="Straight Connector 22"/>
          <p:cNvCxnSpPr/>
          <p:nvPr/>
        </p:nvCxnSpPr>
        <p:spPr>
          <a:xfrm>
            <a:off x="914400" y="228600"/>
            <a:ext cx="1036320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Title 24"/>
          <p:cNvSpPr>
            <a:spLocks noGrp="1"/>
          </p:cNvSpPr>
          <p:nvPr>
            <p:ph type="title"/>
          </p:nvPr>
        </p:nvSpPr>
        <p:spPr/>
        <p:txBody>
          <a:bodyPr/>
          <a:lstStyle/>
          <a:p>
            <a:r>
              <a:rPr lang="en-US" altLang="en-US" b="1" dirty="0" smtClean="0">
                <a:solidFill>
                  <a:schemeClr val="bg1"/>
                </a:solidFill>
                <a:ea typeface="ＭＳ Ｐゴシック" pitchFamily="34" charset="-128"/>
              </a:rPr>
              <a:t>Brainstorming Worksheet</a:t>
            </a:r>
            <a:endParaRPr lang="en-US" b="1" dirty="0">
              <a:solidFill>
                <a:schemeClr val="bg1"/>
              </a:solidFill>
            </a:endParaRPr>
          </a:p>
        </p:txBody>
      </p:sp>
      <p:sp>
        <p:nvSpPr>
          <p:cNvPr id="27" name="Flowchart: Connector 26"/>
          <p:cNvSpPr/>
          <p:nvPr/>
        </p:nvSpPr>
        <p:spPr>
          <a:xfrm>
            <a:off x="3811073" y="5919625"/>
            <a:ext cx="274320" cy="274320"/>
          </a:xfrm>
          <a:prstGeom prst="flowChartConnector">
            <a:avLst/>
          </a:prstGeom>
          <a:solidFill>
            <a:srgbClr val="009ED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4276751" y="6141720"/>
            <a:ext cx="1530367" cy="274320"/>
          </a:xfrm>
          <a:prstGeom prst="rect">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Remembering</a:t>
            </a:r>
            <a:endParaRPr lang="en-US" b="1" dirty="0">
              <a:solidFill>
                <a:schemeClr val="bg1"/>
              </a:solidFill>
            </a:endParaRPr>
          </a:p>
        </p:txBody>
      </p:sp>
      <p:sp>
        <p:nvSpPr>
          <p:cNvPr id="29" name="Rectangle 28"/>
          <p:cNvSpPr/>
          <p:nvPr/>
        </p:nvSpPr>
        <p:spPr>
          <a:xfrm>
            <a:off x="5907214" y="6039345"/>
            <a:ext cx="5053361" cy="707886"/>
          </a:xfrm>
          <a:prstGeom prst="rect">
            <a:avLst/>
          </a:prstGeom>
        </p:spPr>
        <p:txBody>
          <a:bodyPr wrap="square">
            <a:spAutoFit/>
          </a:bodyPr>
          <a:lstStyle/>
          <a:p>
            <a:pPr eaLnBrk="1" hangingPunct="1"/>
            <a:r>
              <a:rPr lang="en-US" altLang="en-US" sz="2000" dirty="0" smtClean="0">
                <a:solidFill>
                  <a:schemeClr val="bg1"/>
                </a:solidFill>
                <a:latin typeface="+mj-lt"/>
              </a:rPr>
              <a:t>Identify – students will be able to list the principles to create a PPT slide</a:t>
            </a:r>
            <a:endParaRPr lang="en-US" altLang="en-US" sz="2000" dirty="0">
              <a:solidFill>
                <a:schemeClr val="bg1"/>
              </a:solidFill>
              <a:latin typeface="+mj-lt"/>
            </a:endParaRPr>
          </a:p>
        </p:txBody>
      </p:sp>
    </p:spTree>
    <p:extLst>
      <p:ext uri="{BB962C8B-B14F-4D97-AF65-F5344CB8AC3E}">
        <p14:creationId xmlns:p14="http://schemas.microsoft.com/office/powerpoint/2010/main" val="268118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1" presetClass="entr" presetSubtype="0" fill="hold" grpId="0" nodeType="afterEffect">
                                  <p:stCondLst>
                                    <p:cond delay="100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par>
                          <p:cTn id="22" fill="hold">
                            <p:stCondLst>
                              <p:cond delay="1000"/>
                            </p:stCondLst>
                            <p:childTnLst>
                              <p:par>
                                <p:cTn id="23" presetID="1" presetClass="entr" presetSubtype="0" fill="hold" grpId="0" nodeType="afterEffect">
                                  <p:stCondLst>
                                    <p:cond delay="100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childTnLst>
                          </p:cTn>
                        </p:par>
                        <p:par>
                          <p:cTn id="44" fill="hold">
                            <p:stCondLst>
                              <p:cond delay="1000"/>
                            </p:stCondLst>
                            <p:childTnLst>
                              <p:par>
                                <p:cTn id="45" presetID="1" presetClass="entr"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childTnLst>
                          </p:cTn>
                        </p:par>
                        <p:par>
                          <p:cTn id="55" fill="hold">
                            <p:stCondLst>
                              <p:cond delay="1000"/>
                            </p:stCondLst>
                            <p:childTnLst>
                              <p:par>
                                <p:cTn id="56" presetID="1" presetClass="entr" presetSubtype="0" fill="hold" grpId="0" nodeType="afterEffect">
                                  <p:stCondLst>
                                    <p:cond delay="1000"/>
                                  </p:stCondLst>
                                  <p:childTnLst>
                                    <p:set>
                                      <p:cBhvr>
                                        <p:cTn id="57" dur="1" fill="hold">
                                          <p:stCondLst>
                                            <p:cond delay="0"/>
                                          </p:stCondLst>
                                        </p:cTn>
                                        <p:tgtEl>
                                          <p:spTgt spid="2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ppt_w</p:attrName>
                                        </p:attrNameLst>
                                      </p:cBhvr>
                                      <p:tavLst>
                                        <p:tav tm="0">
                                          <p:val>
                                            <p:fltVal val="0"/>
                                          </p:val>
                                        </p:tav>
                                        <p:tav tm="100000">
                                          <p:val>
                                            <p:strVal val="#ppt_w"/>
                                          </p:val>
                                        </p:tav>
                                      </p:tavLst>
                                    </p:anim>
                                    <p:anim calcmode="lin" valueType="num">
                                      <p:cBhvr>
                                        <p:cTn id="63" dur="1000" fill="hold"/>
                                        <p:tgtEl>
                                          <p:spTgt spid="28"/>
                                        </p:tgtEl>
                                        <p:attrNameLst>
                                          <p:attrName>ppt_h</p:attrName>
                                        </p:attrNameLst>
                                      </p:cBhvr>
                                      <p:tavLst>
                                        <p:tav tm="0">
                                          <p:val>
                                            <p:fltVal val="0"/>
                                          </p:val>
                                        </p:tav>
                                        <p:tav tm="100000">
                                          <p:val>
                                            <p:strVal val="#ppt_h"/>
                                          </p:val>
                                        </p:tav>
                                      </p:tavLst>
                                    </p:anim>
                                    <p:anim calcmode="lin" valueType="num">
                                      <p:cBhvr>
                                        <p:cTn id="64" dur="1000" fill="hold"/>
                                        <p:tgtEl>
                                          <p:spTgt spid="28"/>
                                        </p:tgtEl>
                                        <p:attrNameLst>
                                          <p:attrName>style.rotation</p:attrName>
                                        </p:attrNameLst>
                                      </p:cBhvr>
                                      <p:tavLst>
                                        <p:tav tm="0">
                                          <p:val>
                                            <p:fltVal val="90"/>
                                          </p:val>
                                        </p:tav>
                                        <p:tav tm="100000">
                                          <p:val>
                                            <p:fltVal val="0"/>
                                          </p:val>
                                        </p:tav>
                                      </p:tavLst>
                                    </p:anim>
                                    <p:animEffect transition="in" filter="fade">
                                      <p:cBhvr>
                                        <p:cTn id="65" dur="1000"/>
                                        <p:tgtEl>
                                          <p:spTgt spid="28"/>
                                        </p:tgtEl>
                                      </p:cBhvr>
                                    </p:animEffect>
                                  </p:childTnLst>
                                </p:cTn>
                              </p:par>
                            </p:childTnLst>
                          </p:cTn>
                        </p:par>
                        <p:par>
                          <p:cTn id="66" fill="hold">
                            <p:stCondLst>
                              <p:cond delay="1000"/>
                            </p:stCondLst>
                            <p:childTnLst>
                              <p:par>
                                <p:cTn id="67" presetID="1" presetClass="entr" presetSubtype="0" fill="hold" grpId="0" nodeType="afterEffect">
                                  <p:stCondLst>
                                    <p:cond delay="100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p:bldP spid="15" grpId="0" animBg="1"/>
      <p:bldP spid="16" grpId="0" animBg="1"/>
      <p:bldP spid="19" grpId="0"/>
      <p:bldP spid="20" grpId="0"/>
      <p:bldP spid="21" grpId="0"/>
      <p:bldP spid="28"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60434" cy="1325563"/>
          </a:xfrm>
          <a:solidFill>
            <a:srgbClr val="002060"/>
          </a:solidFill>
        </p:spPr>
        <p:txBody>
          <a:bodyPr/>
          <a:lstStyle/>
          <a:p>
            <a:r>
              <a:rPr lang="en-US" b="1" dirty="0" smtClean="0">
                <a:solidFill>
                  <a:schemeClr val="bg1"/>
                </a:solidFill>
              </a:rPr>
              <a:t>Prior to Class</a:t>
            </a:r>
            <a:endParaRPr lang="en-US" b="1" dirty="0">
              <a:solidFill>
                <a:schemeClr val="bg1"/>
              </a:solidFill>
            </a:endParaRPr>
          </a:p>
        </p:txBody>
      </p:sp>
      <p:sp>
        <p:nvSpPr>
          <p:cNvPr id="3" name="Content Placeholder 2"/>
          <p:cNvSpPr>
            <a:spLocks noGrp="1"/>
          </p:cNvSpPr>
          <p:nvPr>
            <p:ph idx="1"/>
          </p:nvPr>
        </p:nvSpPr>
        <p:spPr/>
        <p:txBody>
          <a:bodyPr/>
          <a:lstStyle/>
          <a:p>
            <a:pPr marL="514350" indent="-514350">
              <a:buAutoNum type="arabicPeriod"/>
            </a:pPr>
            <a:r>
              <a:rPr lang="en-US" dirty="0" smtClean="0"/>
              <a:t>Identify – students will be able to list the principles to create PPT slides </a:t>
            </a:r>
          </a:p>
          <a:p>
            <a:pPr marL="514350" indent="-514350">
              <a:buAutoNum type="arabicPeriod"/>
            </a:pPr>
            <a:r>
              <a:rPr lang="en-US" dirty="0" smtClean="0"/>
              <a:t>Students describe each of the principles (CRAP) in terms of a visual aid</a:t>
            </a:r>
          </a:p>
          <a:p>
            <a:pPr marL="514350" indent="-514350">
              <a:buAutoNum type="arabicPeriod"/>
            </a:pPr>
            <a:endParaRPr lang="en-US" dirty="0"/>
          </a:p>
          <a:p>
            <a:pPr marL="514350" indent="-514350">
              <a:buAutoNum type="arabicPeriod"/>
            </a:pPr>
            <a:r>
              <a:rPr lang="en-US" b="1" dirty="0" smtClean="0"/>
              <a:t>To achieve outcomes</a:t>
            </a:r>
          </a:p>
          <a:p>
            <a:pPr marL="971550" lvl="1" indent="-514350">
              <a:buAutoNum type="arabicPeriod"/>
            </a:pPr>
            <a:r>
              <a:rPr lang="en-US" dirty="0" smtClean="0"/>
              <a:t>Watch video on CRAP principles</a:t>
            </a:r>
          </a:p>
          <a:p>
            <a:pPr marL="971550" lvl="1" indent="-514350">
              <a:buAutoNum type="arabicPeriod"/>
            </a:pPr>
            <a:r>
              <a:rPr lang="en-US" dirty="0" smtClean="0"/>
              <a:t>Review the PPT lecture</a:t>
            </a:r>
          </a:p>
          <a:p>
            <a:pPr marL="971550" lvl="1" indent="-514350">
              <a:buAutoNum type="arabicPeriod"/>
            </a:pPr>
            <a:r>
              <a:rPr lang="en-US" dirty="0" smtClean="0"/>
              <a:t>Each student find PPT to represent a strong example – post to the blog</a:t>
            </a:r>
          </a:p>
          <a:p>
            <a:pPr marL="971550" lvl="1" indent="-514350">
              <a:buAutoNum type="arabicPeriod"/>
            </a:pPr>
            <a:r>
              <a:rPr lang="en-US" dirty="0" smtClean="0"/>
              <a:t>Each student find a PPT to represent a weak example – post to the blog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3009516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dirty="0" smtClean="0"/>
              <a:t>Focus activity – first 5 minutes of class</a:t>
            </a:r>
          </a:p>
          <a:p>
            <a:pPr marL="514350" indent="-514350">
              <a:buAutoNum type="arabicPeriod"/>
            </a:pPr>
            <a:r>
              <a:rPr lang="en-US" dirty="0" smtClean="0"/>
              <a:t>As a team look at each </a:t>
            </a:r>
            <a:r>
              <a:rPr lang="en-US" dirty="0" smtClean="0"/>
              <a:t>weak </a:t>
            </a:r>
            <a:r>
              <a:rPr lang="en-US" dirty="0" smtClean="0"/>
              <a:t>PPT – vote on one </a:t>
            </a:r>
            <a:r>
              <a:rPr lang="en-US" dirty="0" smtClean="0">
                <a:solidFill>
                  <a:srgbClr val="C00000"/>
                </a:solidFill>
              </a:rPr>
              <a:t>(focus activity #36 – focus with a vote)</a:t>
            </a:r>
          </a:p>
          <a:p>
            <a:pPr marL="514350" indent="-514350">
              <a:buAutoNum type="arabicPeriod"/>
            </a:pPr>
            <a:endParaRPr lang="en-US" dirty="0" smtClean="0"/>
          </a:p>
          <a:p>
            <a:pPr marL="514350" indent="-514350">
              <a:buAutoNum type="arabicPeriod"/>
            </a:pPr>
            <a:endParaRPr lang="en-US" dirty="0"/>
          </a:p>
          <a:p>
            <a:pPr marL="514350" indent="-514350">
              <a:buAutoNum type="arabicPeriod"/>
            </a:pPr>
            <a:r>
              <a:rPr lang="en-US" b="1" dirty="0" smtClean="0"/>
              <a:t>To achieve outcomes</a:t>
            </a:r>
          </a:p>
          <a:p>
            <a:pPr marL="971550" lvl="1" indent="-514350">
              <a:buAutoNum type="arabicPeriod"/>
            </a:pPr>
            <a:r>
              <a:rPr lang="en-US" dirty="0" smtClean="0"/>
              <a:t>Teams quickly write down notes on how to fix one of the slides from weak PPT</a:t>
            </a:r>
          </a:p>
          <a:p>
            <a:pPr marL="971550" lvl="1" indent="-514350">
              <a:buAutoNum type="arabicPeriod"/>
            </a:pPr>
            <a:r>
              <a:rPr lang="en-US" dirty="0" smtClean="0"/>
              <a:t>Call on volunteers to present how they would fix based on CRAP principles </a:t>
            </a:r>
            <a:r>
              <a:rPr lang="en-US" dirty="0" smtClean="0">
                <a:solidFill>
                  <a:srgbClr val="C00000"/>
                </a:solidFill>
              </a:rPr>
              <a:t>(focus activity #16 – focus with a student-led presentation and discussion)</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School of Information Studies | Syracuse University</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15</a:t>
            </a:fld>
            <a:endParaRPr lang="en-US" dirty="0"/>
          </a:p>
        </p:txBody>
      </p:sp>
      <p:sp>
        <p:nvSpPr>
          <p:cNvPr id="7" name="Title 1"/>
          <p:cNvSpPr txBox="1">
            <a:spLocks/>
          </p:cNvSpPr>
          <p:nvPr/>
        </p:nvSpPr>
        <p:spPr>
          <a:xfrm>
            <a:off x="838200" y="365125"/>
            <a:ext cx="4960434" cy="1325563"/>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rPr>
              <a:t>Arrive to Class</a:t>
            </a:r>
            <a:endParaRPr lang="en-US" b="1" dirty="0">
              <a:solidFill>
                <a:schemeClr val="bg1"/>
              </a:solidFill>
            </a:endParaRPr>
          </a:p>
        </p:txBody>
      </p:sp>
    </p:spTree>
    <p:extLst>
      <p:ext uri="{BB962C8B-B14F-4D97-AF65-F5344CB8AC3E}">
        <p14:creationId xmlns:p14="http://schemas.microsoft.com/office/powerpoint/2010/main" val="675477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dirty="0" smtClean="0"/>
              <a:t>Stay in teams</a:t>
            </a:r>
          </a:p>
          <a:p>
            <a:pPr marL="514350" indent="-514350">
              <a:buAutoNum type="arabicPeriod"/>
            </a:pPr>
            <a:r>
              <a:rPr lang="en-US" dirty="0" smtClean="0"/>
              <a:t>Rank the most common mistakes students make when creating slides</a:t>
            </a:r>
          </a:p>
          <a:p>
            <a:pPr marL="514350" indent="-514350">
              <a:buAutoNum type="arabicPeriod"/>
            </a:pPr>
            <a:endParaRPr lang="en-US" dirty="0" smtClean="0"/>
          </a:p>
          <a:p>
            <a:pPr marL="514350" indent="-514350">
              <a:buAutoNum type="arabicPeriod"/>
            </a:pPr>
            <a:endParaRPr lang="en-US" dirty="0"/>
          </a:p>
          <a:p>
            <a:pPr marL="514350" indent="-514350">
              <a:buAutoNum type="arabicPeriod"/>
            </a:pPr>
            <a:r>
              <a:rPr lang="en-US" b="1" dirty="0" smtClean="0"/>
              <a:t>To achieve outcomes</a:t>
            </a:r>
          </a:p>
          <a:p>
            <a:pPr marL="971550" lvl="1" indent="-514350">
              <a:buAutoNum type="arabicPeriod"/>
            </a:pPr>
            <a:r>
              <a:rPr lang="en-US" dirty="0" smtClean="0"/>
              <a:t>Working in teams, make a list of mistakes you have fixed or will fix</a:t>
            </a:r>
          </a:p>
          <a:p>
            <a:pPr marL="971550" lvl="1" indent="-514350">
              <a:buAutoNum type="arabicPeriod"/>
            </a:pPr>
            <a:r>
              <a:rPr lang="en-US" dirty="0" smtClean="0"/>
              <a:t>Place them in CRAP categories</a:t>
            </a:r>
          </a:p>
          <a:p>
            <a:pPr marL="971550" lvl="1" indent="-514350">
              <a:buAutoNum type="arabicPeriod"/>
            </a:pPr>
            <a:r>
              <a:rPr lang="en-US" dirty="0" smtClean="0"/>
              <a:t>Rank what your team thinks are most common made </a:t>
            </a:r>
            <a:endParaRPr lang="en-US" dirty="0"/>
          </a:p>
        </p:txBody>
      </p:sp>
      <p:sp>
        <p:nvSpPr>
          <p:cNvPr id="4" name="Footer Placeholder 3"/>
          <p:cNvSpPr>
            <a:spLocks noGrp="1"/>
          </p:cNvSpPr>
          <p:nvPr>
            <p:ph type="ftr" sz="quarter" idx="11"/>
          </p:nvPr>
        </p:nvSpPr>
        <p:spPr/>
        <p:txBody>
          <a:bodyPr/>
          <a:lstStyle/>
          <a:p>
            <a:r>
              <a:rPr lang="en-US" smtClean="0"/>
              <a:t>School of Information Studies | Syracuse University</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16</a:t>
            </a:fld>
            <a:endParaRPr lang="en-US" dirty="0"/>
          </a:p>
        </p:txBody>
      </p:sp>
      <p:sp>
        <p:nvSpPr>
          <p:cNvPr id="7" name="Title 1"/>
          <p:cNvSpPr>
            <a:spLocks noGrp="1"/>
          </p:cNvSpPr>
          <p:nvPr>
            <p:ph type="title"/>
          </p:nvPr>
        </p:nvSpPr>
        <p:spPr>
          <a:xfrm>
            <a:off x="838200" y="365125"/>
            <a:ext cx="4960434" cy="1325563"/>
          </a:xfrm>
          <a:solidFill>
            <a:srgbClr val="002060"/>
          </a:solidFill>
        </p:spPr>
        <p:txBody>
          <a:bodyPr/>
          <a:lstStyle/>
          <a:p>
            <a:r>
              <a:rPr lang="en-US" b="1" dirty="0" smtClean="0">
                <a:solidFill>
                  <a:schemeClr val="bg1"/>
                </a:solidFill>
              </a:rPr>
              <a:t>During Class</a:t>
            </a:r>
            <a:endParaRPr lang="en-US" b="1" dirty="0">
              <a:solidFill>
                <a:schemeClr val="bg1"/>
              </a:solidFill>
            </a:endParaRPr>
          </a:p>
        </p:txBody>
      </p:sp>
    </p:spTree>
    <p:extLst>
      <p:ext uri="{BB962C8B-B14F-4D97-AF65-F5344CB8AC3E}">
        <p14:creationId xmlns:p14="http://schemas.microsoft.com/office/powerpoint/2010/main" val="2308759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dirty="0" smtClean="0"/>
              <a:t>Focus activity – last 2-5 minutes of class</a:t>
            </a:r>
          </a:p>
          <a:p>
            <a:pPr marL="514350" indent="-514350">
              <a:buAutoNum type="arabicPeriod"/>
            </a:pPr>
            <a:r>
              <a:rPr lang="en-US" dirty="0" smtClean="0"/>
              <a:t>Student on their own or in teams</a:t>
            </a:r>
          </a:p>
          <a:p>
            <a:pPr marL="514350" indent="-514350">
              <a:buAutoNum type="arabicPeriod"/>
            </a:pPr>
            <a:endParaRPr lang="en-US" dirty="0" smtClean="0"/>
          </a:p>
          <a:p>
            <a:pPr marL="514350" indent="-514350">
              <a:buAutoNum type="arabicPeriod"/>
            </a:pPr>
            <a:endParaRPr lang="en-US" dirty="0"/>
          </a:p>
          <a:p>
            <a:pPr marL="514350" indent="-514350">
              <a:buAutoNum type="arabicPeriod"/>
            </a:pPr>
            <a:r>
              <a:rPr lang="en-US" b="1" dirty="0" smtClean="0"/>
              <a:t>To achieve outcomes</a:t>
            </a:r>
          </a:p>
          <a:p>
            <a:pPr marL="971550" lvl="1" indent="-514350">
              <a:buAutoNum type="arabicPeriod"/>
            </a:pPr>
            <a:r>
              <a:rPr lang="en-US" dirty="0" smtClean="0"/>
              <a:t>Pick one slide and “think outside the box” </a:t>
            </a:r>
            <a:r>
              <a:rPr lang="en-US" dirty="0" smtClean="0">
                <a:solidFill>
                  <a:srgbClr val="C00000"/>
                </a:solidFill>
              </a:rPr>
              <a:t>(focus activity #12 – focus with a challenge) </a:t>
            </a:r>
          </a:p>
          <a:p>
            <a:pPr marL="971550" lvl="1" indent="-514350">
              <a:buAutoNum type="arabicPeriod"/>
            </a:pPr>
            <a:r>
              <a:rPr lang="en-US" dirty="0" smtClean="0"/>
              <a:t>Re-design to apply “CRAP” principles</a:t>
            </a:r>
          </a:p>
          <a:p>
            <a:pPr marL="971550" lvl="1" indent="-514350">
              <a:buAutoNum type="arabicPeriod"/>
            </a:pPr>
            <a:r>
              <a:rPr lang="en-US" dirty="0" smtClean="0"/>
              <a:t>Post to team blog</a:t>
            </a:r>
            <a:endParaRPr lang="en-US" dirty="0"/>
          </a:p>
        </p:txBody>
      </p:sp>
      <p:sp>
        <p:nvSpPr>
          <p:cNvPr id="4" name="Footer Placeholder 3"/>
          <p:cNvSpPr>
            <a:spLocks noGrp="1"/>
          </p:cNvSpPr>
          <p:nvPr>
            <p:ph type="ftr" sz="quarter" idx="11"/>
          </p:nvPr>
        </p:nvSpPr>
        <p:spPr/>
        <p:txBody>
          <a:bodyPr/>
          <a:lstStyle/>
          <a:p>
            <a:r>
              <a:rPr lang="en-US" smtClean="0"/>
              <a:t>School of Information Studies | Syracuse University</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17</a:t>
            </a:fld>
            <a:endParaRPr lang="en-US" dirty="0"/>
          </a:p>
        </p:txBody>
      </p:sp>
      <p:sp>
        <p:nvSpPr>
          <p:cNvPr id="8" name="Title 1"/>
          <p:cNvSpPr>
            <a:spLocks noGrp="1"/>
          </p:cNvSpPr>
          <p:nvPr>
            <p:ph type="title"/>
          </p:nvPr>
        </p:nvSpPr>
        <p:spPr>
          <a:xfrm>
            <a:off x="838200" y="365125"/>
            <a:ext cx="4960434" cy="1325563"/>
          </a:xfrm>
          <a:solidFill>
            <a:srgbClr val="002060"/>
          </a:solidFill>
        </p:spPr>
        <p:txBody>
          <a:bodyPr/>
          <a:lstStyle/>
          <a:p>
            <a:r>
              <a:rPr lang="en-US" b="1" dirty="0" smtClean="0">
                <a:solidFill>
                  <a:schemeClr val="bg1"/>
                </a:solidFill>
              </a:rPr>
              <a:t>End of Class</a:t>
            </a:r>
            <a:endParaRPr lang="en-US" b="1" dirty="0">
              <a:solidFill>
                <a:schemeClr val="bg1"/>
              </a:solidFill>
            </a:endParaRPr>
          </a:p>
        </p:txBody>
      </p:sp>
    </p:spTree>
    <p:extLst>
      <p:ext uri="{BB962C8B-B14F-4D97-AF65-F5344CB8AC3E}">
        <p14:creationId xmlns:p14="http://schemas.microsoft.com/office/powerpoint/2010/main" val="391962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dirty="0" smtClean="0"/>
              <a:t>Focus activity – first 5 minutes of class</a:t>
            </a:r>
          </a:p>
          <a:p>
            <a:pPr marL="514350" indent="-514350">
              <a:buAutoNum type="arabicPeriod"/>
            </a:pPr>
            <a:r>
              <a:rPr lang="en-US" dirty="0" smtClean="0"/>
              <a:t>Sit in your teams</a:t>
            </a:r>
          </a:p>
          <a:p>
            <a:pPr marL="514350" indent="-514350">
              <a:buAutoNum type="arabicPeriod"/>
            </a:pPr>
            <a:endParaRPr lang="en-US" dirty="0" smtClean="0"/>
          </a:p>
          <a:p>
            <a:pPr marL="514350" indent="-514350">
              <a:buAutoNum type="arabicPeriod"/>
            </a:pPr>
            <a:endParaRPr lang="en-US" dirty="0"/>
          </a:p>
          <a:p>
            <a:pPr marL="514350" indent="-514350">
              <a:buAutoNum type="arabicPeriod"/>
            </a:pPr>
            <a:r>
              <a:rPr lang="en-US" b="1" dirty="0" smtClean="0"/>
              <a:t>To achieve outcomes</a:t>
            </a:r>
          </a:p>
          <a:p>
            <a:pPr marL="971550" lvl="1" indent="-514350">
              <a:buAutoNum type="arabicPeriod"/>
            </a:pPr>
            <a:r>
              <a:rPr lang="en-US" dirty="0" smtClean="0"/>
              <a:t>Based on the blog posts – pick focus activity</a:t>
            </a:r>
          </a:p>
          <a:p>
            <a:pPr marL="1428750" lvl="2" indent="-514350">
              <a:buAutoNum type="arabicPeriod"/>
            </a:pPr>
            <a:r>
              <a:rPr lang="en-US" dirty="0" smtClean="0">
                <a:solidFill>
                  <a:srgbClr val="C00000"/>
                </a:solidFill>
              </a:rPr>
              <a:t>Focus activity #21 – focus on a picture</a:t>
            </a:r>
          </a:p>
          <a:p>
            <a:pPr marL="1428750" lvl="2" indent="-514350">
              <a:buAutoNum type="arabicPeriod"/>
            </a:pPr>
            <a:r>
              <a:rPr lang="en-US" dirty="0" smtClean="0">
                <a:solidFill>
                  <a:srgbClr val="C00000"/>
                </a:solidFill>
              </a:rPr>
              <a:t>Focus activity #24 – focus with a game (I like using </a:t>
            </a:r>
            <a:r>
              <a:rPr lang="en-US" dirty="0" err="1" smtClean="0">
                <a:solidFill>
                  <a:srgbClr val="C00000"/>
                </a:solidFill>
              </a:rPr>
              <a:t>Kahoot</a:t>
            </a:r>
            <a:r>
              <a:rPr lang="en-US" dirty="0" smtClean="0">
                <a:solidFill>
                  <a:srgbClr val="C00000"/>
                </a:solidFill>
              </a:rPr>
              <a:t>)</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School of Information Studies | Syracuse University</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18</a:t>
            </a:fld>
            <a:endParaRPr lang="en-US" dirty="0"/>
          </a:p>
        </p:txBody>
      </p:sp>
      <p:sp>
        <p:nvSpPr>
          <p:cNvPr id="7" name="Title 1"/>
          <p:cNvSpPr txBox="1">
            <a:spLocks/>
          </p:cNvSpPr>
          <p:nvPr/>
        </p:nvSpPr>
        <p:spPr>
          <a:xfrm>
            <a:off x="838200" y="365125"/>
            <a:ext cx="4960434" cy="1325563"/>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rPr>
              <a:t>Arrive to Next Class</a:t>
            </a:r>
            <a:endParaRPr lang="en-US" b="1" dirty="0">
              <a:solidFill>
                <a:schemeClr val="bg1"/>
              </a:solidFill>
            </a:endParaRPr>
          </a:p>
        </p:txBody>
      </p:sp>
    </p:spTree>
    <p:extLst>
      <p:ext uri="{BB962C8B-B14F-4D97-AF65-F5344CB8AC3E}">
        <p14:creationId xmlns:p14="http://schemas.microsoft.com/office/powerpoint/2010/main" val="1115103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92002895"/>
              </p:ext>
            </p:extLst>
          </p:nvPr>
        </p:nvGraphicFramePr>
        <p:xfrm>
          <a:off x="1315845" y="144966"/>
          <a:ext cx="10738624" cy="6846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8"/>
          <p:cNvSpPr txBox="1">
            <a:spLocks/>
          </p:cNvSpPr>
          <p:nvPr/>
        </p:nvSpPr>
        <p:spPr bwMode="auto">
          <a:xfrm rot="16200000">
            <a:off x="-2492650" y="2922641"/>
            <a:ext cx="6288046" cy="1089529"/>
          </a:xfrm>
          <a:prstGeom prst="rect">
            <a:avLst/>
          </a:prstGeom>
          <a:solidFill>
            <a:srgbClr val="002060"/>
          </a:solidFill>
          <a:ln w="9525">
            <a:noFill/>
            <a:miter lim="800000"/>
            <a:headEnd/>
            <a:tailEnd/>
          </a:ln>
          <a:effectLst/>
        </p:spPr>
        <p:txBody>
          <a:bodyPr wrap="square">
            <a:spAutoFit/>
          </a:bodyPr>
          <a:lstStyle/>
          <a:p>
            <a:pPr eaLnBrk="0" hangingPunct="0">
              <a:lnSpc>
                <a:spcPct val="90000"/>
              </a:lnSpc>
              <a:defRPr/>
            </a:pPr>
            <a:r>
              <a:rPr lang="en-US" sz="3600" b="1" kern="0" dirty="0" smtClean="0">
                <a:solidFill>
                  <a:schemeClr val="bg1"/>
                </a:solidFill>
                <a:latin typeface="+mj-lt"/>
                <a:ea typeface="+mj-ea"/>
                <a:cs typeface="+mj-cs"/>
              </a:rPr>
              <a:t>Recommendations to Consider When You Plan Flipped Strategies</a:t>
            </a:r>
            <a:endParaRPr lang="en-US" sz="3600" b="1" kern="0" dirty="0">
              <a:solidFill>
                <a:schemeClr val="bg1"/>
              </a:solidFill>
              <a:latin typeface="+mj-lt"/>
              <a:ea typeface="+mj-ea"/>
              <a:cs typeface="+mj-cs"/>
            </a:endParaRPr>
          </a:p>
        </p:txBody>
      </p:sp>
    </p:spTree>
    <p:extLst>
      <p:ext uri="{BB962C8B-B14F-4D97-AF65-F5344CB8AC3E}">
        <p14:creationId xmlns:p14="http://schemas.microsoft.com/office/powerpoint/2010/main" val="3996408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1" y="0"/>
            <a:ext cx="2867025" cy="6858000"/>
          </a:xfrm>
          <a:prstGeom prst="rect">
            <a:avLst/>
          </a:prstGeom>
          <a:solidFill>
            <a:schemeClr val="accent1"/>
          </a:solidFill>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60901" y="0"/>
            <a:ext cx="2867025" cy="6858000"/>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0500" y="0"/>
            <a:ext cx="2857500" cy="6858000"/>
          </a:xfrm>
          <a:prstGeom prst="rect">
            <a:avLst/>
          </a:prstGeom>
        </p:spPr>
      </p:pic>
      <p:pic>
        <p:nvPicPr>
          <p:cNvPr id="12" name="Picture 11" descr="ag.png"/>
          <p:cNvPicPr>
            <a:picLocks noChangeAspect="1"/>
          </p:cNvPicPr>
          <p:nvPr/>
        </p:nvPicPr>
        <p:blipFill rotWithShape="1">
          <a:blip r:embed="rId7" cstate="screen">
            <a:extLst>
              <a:ext uri="{28A0092B-C50C-407E-A947-70E740481C1C}">
                <a14:useLocalDpi xmlns:a14="http://schemas.microsoft.com/office/drawing/2010/main"/>
              </a:ext>
            </a:extLst>
          </a:blip>
          <a:srcRect l="-1459"/>
          <a:stretch/>
        </p:blipFill>
        <p:spPr>
          <a:xfrm>
            <a:off x="7637040" y="304812"/>
            <a:ext cx="3030961" cy="887984"/>
          </a:xfrm>
          <a:prstGeom prst="rect">
            <a:avLst/>
          </a:prstGeom>
        </p:spPr>
      </p:pic>
      <p:sp>
        <p:nvSpPr>
          <p:cNvPr id="5" name="TextBox 4"/>
          <p:cNvSpPr txBox="1"/>
          <p:nvPr/>
        </p:nvSpPr>
        <p:spPr>
          <a:xfrm>
            <a:off x="1551566" y="375703"/>
            <a:ext cx="8889759" cy="646331"/>
          </a:xfrm>
          <a:prstGeom prst="rect">
            <a:avLst/>
          </a:prstGeom>
          <a:noFill/>
        </p:spPr>
        <p:txBody>
          <a:bodyPr wrap="square" rtlCol="0">
            <a:spAutoFit/>
          </a:bodyPr>
          <a:lstStyle/>
          <a:p>
            <a:pPr algn="r" defTabSz="457200"/>
            <a:r>
              <a:rPr lang="en-US" sz="3600" dirty="0" smtClean="0">
                <a:solidFill>
                  <a:schemeClr val="bg1"/>
                </a:solidFill>
                <a:effectLst>
                  <a:outerShdw blurRad="38100" dist="38100" dir="2700000" algn="tl">
                    <a:srgbClr val="000000">
                      <a:alpha val="43137"/>
                    </a:srgbClr>
                  </a:outerShdw>
                </a:effectLst>
              </a:rPr>
              <a:t>Agenda</a:t>
            </a:r>
            <a:endParaRPr lang="en-US" sz="3600" spc="-150" dirty="0">
              <a:solidFill>
                <a:schemeClr val="bg1"/>
              </a:solidFill>
              <a:cs typeface="Trebuchet MS"/>
            </a:endParaRPr>
          </a:p>
        </p:txBody>
      </p:sp>
      <p:sp>
        <p:nvSpPr>
          <p:cNvPr id="20" name="TextBox 19"/>
          <p:cNvSpPr txBox="1"/>
          <p:nvPr/>
        </p:nvSpPr>
        <p:spPr>
          <a:xfrm>
            <a:off x="1524001" y="1796462"/>
            <a:ext cx="2867025" cy="3108543"/>
          </a:xfrm>
          <a:prstGeom prst="rect">
            <a:avLst/>
          </a:prstGeom>
          <a:noFill/>
        </p:spPr>
        <p:txBody>
          <a:bodyPr wrap="square" rtlCol="0">
            <a:spAutoFit/>
          </a:bodyPr>
          <a:lstStyle/>
          <a:p>
            <a:pPr marL="514350" indent="-514350" algn="ctr" defTabSz="457200">
              <a:buAutoNum type="arabicPeriod"/>
            </a:pPr>
            <a:r>
              <a:rPr lang="en-US" sz="2800" b="1" spc="-150" dirty="0" smtClean="0">
                <a:solidFill>
                  <a:prstClr val="white"/>
                </a:solidFill>
                <a:effectLst>
                  <a:outerShdw blurRad="38100" dist="38100" dir="2700000" algn="tl">
                    <a:srgbClr val="000000">
                      <a:alpha val="43137"/>
                    </a:srgbClr>
                  </a:outerShdw>
                </a:effectLst>
                <a:cs typeface="Trebuchet MS"/>
              </a:rPr>
              <a:t>Getting Started</a:t>
            </a:r>
          </a:p>
          <a:p>
            <a:pPr marL="514350" indent="-514350" algn="ctr" defTabSz="457200">
              <a:buAutoNum type="arabicPeriod"/>
            </a:pPr>
            <a:endParaRPr lang="en-US" sz="2800" b="1" spc="-150" dirty="0">
              <a:solidFill>
                <a:prstClr val="white"/>
              </a:solidFill>
              <a:effectLst>
                <a:outerShdw blurRad="38100" dist="38100" dir="2700000" algn="tl">
                  <a:srgbClr val="000000">
                    <a:alpha val="43137"/>
                  </a:srgbClr>
                </a:outerShdw>
              </a:effectLst>
              <a:cs typeface="Trebuchet MS"/>
            </a:endParaRPr>
          </a:p>
          <a:p>
            <a:pPr algn="ctr" defTabSz="457200"/>
            <a:r>
              <a:rPr lang="en-US" sz="2800" b="1" spc="-150" dirty="0" smtClean="0">
                <a:solidFill>
                  <a:prstClr val="white"/>
                </a:solidFill>
                <a:effectLst>
                  <a:outerShdw blurRad="38100" dist="38100" dir="2700000" algn="tl">
                    <a:srgbClr val="000000">
                      <a:alpha val="43137"/>
                    </a:srgbClr>
                  </a:outerShdw>
                </a:effectLst>
                <a:cs typeface="Trebuchet MS"/>
              </a:rPr>
              <a:t>Introductions, session description &amp; format</a:t>
            </a:r>
            <a:endParaRPr lang="en-US" sz="2800" b="1" spc="-150" dirty="0">
              <a:solidFill>
                <a:prstClr val="white"/>
              </a:solidFill>
              <a:effectLst>
                <a:outerShdw blurRad="38100" dist="38100" dir="2700000" algn="tl">
                  <a:srgbClr val="000000">
                    <a:alpha val="43137"/>
                  </a:srgbClr>
                </a:outerShdw>
              </a:effectLst>
              <a:cs typeface="Trebuchet MS"/>
            </a:endParaRPr>
          </a:p>
          <a:p>
            <a:pPr algn="ctr" defTabSz="457200"/>
            <a:endParaRPr lang="en-US" sz="2800" b="1" spc="-150" dirty="0" smtClean="0">
              <a:solidFill>
                <a:prstClr val="white"/>
              </a:solidFill>
              <a:effectLst>
                <a:outerShdw blurRad="38100" dist="38100" dir="2700000" algn="tl">
                  <a:srgbClr val="000000">
                    <a:alpha val="43137"/>
                  </a:srgbClr>
                </a:outerShdw>
              </a:effectLst>
              <a:cs typeface="Trebuchet MS"/>
            </a:endParaRPr>
          </a:p>
          <a:p>
            <a:pPr algn="ctr" defTabSz="457200"/>
            <a:endParaRPr lang="en-US" sz="2800" b="1" spc="-150" dirty="0">
              <a:solidFill>
                <a:prstClr val="white"/>
              </a:solidFill>
              <a:effectLst>
                <a:outerShdw blurRad="38100" dist="38100" dir="2700000" algn="tl">
                  <a:srgbClr val="000000">
                    <a:alpha val="43137"/>
                  </a:srgbClr>
                </a:outerShdw>
              </a:effectLst>
              <a:cs typeface="Trebuchet MS"/>
            </a:endParaRPr>
          </a:p>
        </p:txBody>
      </p:sp>
      <p:sp>
        <p:nvSpPr>
          <p:cNvPr id="21" name="TextBox 20"/>
          <p:cNvSpPr txBox="1"/>
          <p:nvPr/>
        </p:nvSpPr>
        <p:spPr>
          <a:xfrm>
            <a:off x="4660901" y="1796462"/>
            <a:ext cx="2867025" cy="3539430"/>
          </a:xfrm>
          <a:prstGeom prst="rect">
            <a:avLst/>
          </a:prstGeom>
          <a:noFill/>
        </p:spPr>
        <p:txBody>
          <a:bodyPr wrap="square" rtlCol="0">
            <a:spAutoFit/>
          </a:bodyPr>
          <a:lstStyle/>
          <a:p>
            <a:pPr algn="ctr" defTabSz="457200"/>
            <a:r>
              <a:rPr lang="en-US" sz="2800" b="1" spc="-150" dirty="0">
                <a:solidFill>
                  <a:prstClr val="white"/>
                </a:solidFill>
                <a:effectLst>
                  <a:outerShdw blurRad="38100" dist="38100" dir="2700000" algn="tl">
                    <a:srgbClr val="000000">
                      <a:alpha val="43137"/>
                    </a:srgbClr>
                  </a:outerShdw>
                </a:effectLst>
                <a:cs typeface="Trebuchet MS"/>
              </a:rPr>
              <a:t>2. </a:t>
            </a:r>
            <a:r>
              <a:rPr lang="en-US" sz="2800" b="1" spc="-150" dirty="0" smtClean="0">
                <a:solidFill>
                  <a:prstClr val="white"/>
                </a:solidFill>
                <a:effectLst>
                  <a:outerShdw blurRad="38100" dist="38100" dir="2700000" algn="tl">
                    <a:srgbClr val="000000">
                      <a:alpha val="43137"/>
                    </a:srgbClr>
                  </a:outerShdw>
                </a:effectLst>
                <a:cs typeface="Trebuchet MS"/>
              </a:rPr>
              <a:t>Sage on Stage</a:t>
            </a:r>
          </a:p>
          <a:p>
            <a:pPr algn="ctr" defTabSz="457200"/>
            <a:endParaRPr lang="en-US" sz="2800" b="1" spc="-150" dirty="0">
              <a:solidFill>
                <a:prstClr val="white"/>
              </a:solidFill>
              <a:effectLst>
                <a:outerShdw blurRad="38100" dist="38100" dir="2700000" algn="tl">
                  <a:srgbClr val="000000">
                    <a:alpha val="43137"/>
                  </a:srgbClr>
                </a:outerShdw>
              </a:effectLst>
              <a:cs typeface="Trebuchet MS"/>
            </a:endParaRPr>
          </a:p>
          <a:p>
            <a:pPr algn="ctr" defTabSz="457200"/>
            <a:r>
              <a:rPr lang="en-US" sz="2800" b="1" spc="-150" dirty="0" smtClean="0">
                <a:solidFill>
                  <a:prstClr val="white"/>
                </a:solidFill>
                <a:effectLst>
                  <a:outerShdw blurRad="38100" dist="38100" dir="2700000" algn="tl">
                    <a:srgbClr val="000000">
                      <a:alpha val="43137"/>
                    </a:srgbClr>
                  </a:outerShdw>
                </a:effectLst>
                <a:cs typeface="Trebuchet MS"/>
              </a:rPr>
              <a:t>Background information about Flipping a Lesson Plan</a:t>
            </a:r>
            <a:endParaRPr lang="en-US" sz="2800" b="1" spc="-150" dirty="0">
              <a:solidFill>
                <a:prstClr val="white"/>
              </a:solidFill>
              <a:effectLst>
                <a:outerShdw blurRad="38100" dist="38100" dir="2700000" algn="tl">
                  <a:srgbClr val="000000">
                    <a:alpha val="43137"/>
                  </a:srgbClr>
                </a:outerShdw>
              </a:effectLst>
              <a:cs typeface="Trebuchet MS"/>
            </a:endParaRPr>
          </a:p>
          <a:p>
            <a:pPr algn="ctr" defTabSz="457200"/>
            <a:endParaRPr lang="en-US" sz="2800" b="1" spc="-150" dirty="0" smtClean="0">
              <a:solidFill>
                <a:prstClr val="white"/>
              </a:solidFill>
              <a:effectLst>
                <a:outerShdw blurRad="38100" dist="38100" dir="2700000" algn="tl">
                  <a:srgbClr val="000000">
                    <a:alpha val="43137"/>
                  </a:srgbClr>
                </a:outerShdw>
              </a:effectLst>
              <a:cs typeface="Trebuchet MS"/>
            </a:endParaRPr>
          </a:p>
          <a:p>
            <a:pPr algn="ctr" defTabSz="457200"/>
            <a:endParaRPr lang="en-US" sz="2800" b="1" spc="-150" dirty="0">
              <a:solidFill>
                <a:prstClr val="white"/>
              </a:solidFill>
              <a:effectLst>
                <a:outerShdw blurRad="38100" dist="38100" dir="2700000" algn="tl">
                  <a:srgbClr val="000000">
                    <a:alpha val="43137"/>
                  </a:srgbClr>
                </a:outerShdw>
              </a:effectLst>
              <a:cs typeface="Trebuchet MS"/>
            </a:endParaRPr>
          </a:p>
        </p:txBody>
      </p:sp>
      <p:sp>
        <p:nvSpPr>
          <p:cNvPr id="22" name="TextBox 21"/>
          <p:cNvSpPr txBox="1"/>
          <p:nvPr/>
        </p:nvSpPr>
        <p:spPr>
          <a:xfrm>
            <a:off x="7810501" y="1796462"/>
            <a:ext cx="2867025" cy="2246769"/>
          </a:xfrm>
          <a:prstGeom prst="rect">
            <a:avLst/>
          </a:prstGeom>
          <a:noFill/>
        </p:spPr>
        <p:txBody>
          <a:bodyPr wrap="square" rtlCol="0">
            <a:spAutoFit/>
          </a:bodyPr>
          <a:lstStyle/>
          <a:p>
            <a:pPr algn="ctr" defTabSz="457200"/>
            <a:r>
              <a:rPr lang="en-US" sz="2800" b="1" spc="-150" dirty="0">
                <a:solidFill>
                  <a:prstClr val="white"/>
                </a:solidFill>
                <a:effectLst>
                  <a:outerShdw blurRad="38100" dist="38100" dir="2700000" algn="tl">
                    <a:srgbClr val="000000">
                      <a:alpha val="43137"/>
                    </a:srgbClr>
                  </a:outerShdw>
                </a:effectLst>
                <a:cs typeface="Trebuchet MS"/>
              </a:rPr>
              <a:t>3. </a:t>
            </a:r>
            <a:r>
              <a:rPr lang="en-US" sz="2800" b="1" spc="-150" dirty="0" smtClean="0">
                <a:solidFill>
                  <a:prstClr val="white"/>
                </a:solidFill>
                <a:effectLst>
                  <a:outerShdw blurRad="38100" dist="38100" dir="2700000" algn="tl">
                    <a:srgbClr val="000000">
                      <a:alpha val="43137"/>
                    </a:srgbClr>
                  </a:outerShdw>
                </a:effectLst>
                <a:cs typeface="Trebuchet MS"/>
              </a:rPr>
              <a:t>Guide on the Side</a:t>
            </a:r>
            <a:endParaRPr lang="en-US" sz="2800" b="1" spc="-150" dirty="0">
              <a:solidFill>
                <a:prstClr val="white"/>
              </a:solidFill>
              <a:effectLst>
                <a:outerShdw blurRad="38100" dist="38100" dir="2700000" algn="tl">
                  <a:srgbClr val="000000">
                    <a:alpha val="43137"/>
                  </a:srgbClr>
                </a:outerShdw>
              </a:effectLst>
              <a:cs typeface="Trebuchet MS"/>
            </a:endParaRPr>
          </a:p>
          <a:p>
            <a:pPr algn="ctr" defTabSz="457200"/>
            <a:endParaRPr lang="en-US" sz="2800" b="1" spc="-150" dirty="0">
              <a:solidFill>
                <a:prstClr val="white"/>
              </a:solidFill>
              <a:effectLst>
                <a:outerShdw blurRad="38100" dist="38100" dir="2700000" algn="tl">
                  <a:srgbClr val="000000">
                    <a:alpha val="43137"/>
                  </a:srgbClr>
                </a:outerShdw>
              </a:effectLst>
              <a:cs typeface="Trebuchet MS"/>
            </a:endParaRPr>
          </a:p>
          <a:p>
            <a:pPr algn="ctr" defTabSz="457200"/>
            <a:r>
              <a:rPr lang="en-US" sz="2800" b="1" spc="-150" dirty="0" smtClean="0">
                <a:solidFill>
                  <a:prstClr val="white"/>
                </a:solidFill>
                <a:effectLst>
                  <a:outerShdw blurRad="38100" dist="38100" dir="2700000" algn="tl">
                    <a:srgbClr val="000000">
                      <a:alpha val="43137"/>
                    </a:srgbClr>
                  </a:outerShdw>
                </a:effectLst>
                <a:cs typeface="Trebuchet MS"/>
              </a:rPr>
              <a:t>Learner centered activity  with a tour guide</a:t>
            </a:r>
            <a:endParaRPr lang="en-US" sz="2800" b="1" spc="-150" dirty="0">
              <a:solidFill>
                <a:prstClr val="white"/>
              </a:solidFill>
              <a:effectLst>
                <a:outerShdw blurRad="38100" dist="38100" dir="2700000" algn="tl">
                  <a:srgbClr val="000000">
                    <a:alpha val="43137"/>
                  </a:srgbClr>
                </a:outerShdw>
              </a:effectLst>
              <a:cs typeface="Trebuchet MS"/>
            </a:endParaRPr>
          </a:p>
        </p:txBody>
      </p:sp>
    </p:spTree>
    <p:extLst>
      <p:ext uri="{BB962C8B-B14F-4D97-AF65-F5344CB8AC3E}">
        <p14:creationId xmlns:p14="http://schemas.microsoft.com/office/powerpoint/2010/main" val="370343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1" y="14514"/>
            <a:ext cx="12177479" cy="6843486"/>
          </a:xfrm>
          <a:prstGeom prst="rect">
            <a:avLst/>
          </a:prstGeom>
        </p:spPr>
      </p:pic>
      <p:sp>
        <p:nvSpPr>
          <p:cNvPr id="8" name="Title 18"/>
          <p:cNvSpPr txBox="1">
            <a:spLocks/>
          </p:cNvSpPr>
          <p:nvPr/>
        </p:nvSpPr>
        <p:spPr bwMode="auto">
          <a:xfrm>
            <a:off x="6172472" y="768811"/>
            <a:ext cx="5729243" cy="646331"/>
          </a:xfrm>
          <a:prstGeom prst="rect">
            <a:avLst/>
          </a:prstGeom>
          <a:solidFill>
            <a:srgbClr val="002060"/>
          </a:solidFill>
          <a:ln w="9525">
            <a:noFill/>
            <a:miter lim="800000"/>
            <a:headEnd/>
            <a:tailEnd/>
          </a:ln>
          <a:effectLst/>
        </p:spPr>
        <p:txBody>
          <a:bodyPr wrap="square">
            <a:spAutoFit/>
          </a:bodyPr>
          <a:lstStyle/>
          <a:p>
            <a:pPr eaLnBrk="0" hangingPunct="0">
              <a:lnSpc>
                <a:spcPct val="90000"/>
              </a:lnSpc>
              <a:defRPr/>
            </a:pPr>
            <a:r>
              <a:rPr lang="en-US" sz="4000" b="1" kern="0" dirty="0" smtClean="0">
                <a:solidFill>
                  <a:schemeClr val="bg1"/>
                </a:solidFill>
                <a:effectLst>
                  <a:outerShdw blurRad="38100" dist="38100" dir="2700000" algn="tl">
                    <a:srgbClr val="000000"/>
                  </a:outerShdw>
                </a:effectLst>
                <a:latin typeface="+mj-lt"/>
                <a:ea typeface="+mj-ea"/>
                <a:cs typeface="+mj-cs"/>
              </a:rPr>
              <a:t>Conclusion: Activity</a:t>
            </a:r>
            <a:endParaRPr lang="en-US" sz="4000" b="1" kern="0" dirty="0">
              <a:solidFill>
                <a:schemeClr val="bg1"/>
              </a:solidFill>
              <a:effectLst>
                <a:outerShdw blurRad="38100" dist="38100" dir="2700000" algn="tl">
                  <a:srgbClr val="000000"/>
                </a:outerShdw>
              </a:effectLst>
              <a:latin typeface="+mj-lt"/>
              <a:ea typeface="+mj-ea"/>
              <a:cs typeface="+mj-cs"/>
            </a:endParaRPr>
          </a:p>
        </p:txBody>
      </p:sp>
      <p:sp>
        <p:nvSpPr>
          <p:cNvPr id="7" name="TextBox 6"/>
          <p:cNvSpPr txBox="1"/>
          <p:nvPr/>
        </p:nvSpPr>
        <p:spPr>
          <a:xfrm>
            <a:off x="4189412" y="2590800"/>
            <a:ext cx="4953000" cy="2984278"/>
          </a:xfrm>
          <a:prstGeom prst="rect">
            <a:avLst/>
          </a:prstGeom>
          <a:noFill/>
        </p:spPr>
        <p:txBody>
          <a:bodyPr wrap="square" rtlCol="0">
            <a:spAutoFit/>
          </a:bodyPr>
          <a:lstStyle/>
          <a:p>
            <a:r>
              <a:rPr lang="en-US" sz="2399" b="1" dirty="0"/>
              <a:t>Ticket Out</a:t>
            </a:r>
          </a:p>
          <a:p>
            <a:pPr marL="285664" indent="-285664">
              <a:buFontTx/>
              <a:buChar char="-"/>
            </a:pPr>
            <a:r>
              <a:rPr lang="en-US" sz="1999" dirty="0"/>
              <a:t>Use index card</a:t>
            </a:r>
          </a:p>
          <a:p>
            <a:pPr marL="285664" indent="-285664">
              <a:buFontTx/>
              <a:buChar char="-"/>
            </a:pPr>
            <a:r>
              <a:rPr lang="en-US" sz="1999" dirty="0"/>
              <a:t>Write </a:t>
            </a:r>
            <a:r>
              <a:rPr lang="en-US" sz="1999" dirty="0" smtClean="0"/>
              <a:t>four things</a:t>
            </a:r>
            <a:endParaRPr lang="en-US" sz="1999" dirty="0"/>
          </a:p>
          <a:p>
            <a:pPr marL="799860" lvl="1" indent="-342797">
              <a:buFont typeface="Arial" panose="020B0604020202020204" pitchFamily="34" charset="0"/>
              <a:buChar char="•"/>
            </a:pPr>
            <a:r>
              <a:rPr lang="en-US" sz="1999" dirty="0" smtClean="0"/>
              <a:t>Overall impression of session?  Worth time or waste of time?</a:t>
            </a:r>
            <a:endParaRPr lang="en-US" sz="1999" dirty="0"/>
          </a:p>
          <a:p>
            <a:pPr marL="799860" lvl="1" indent="-342797">
              <a:buFont typeface="Arial" panose="020B0604020202020204" pitchFamily="34" charset="0"/>
              <a:buChar char="•"/>
            </a:pPr>
            <a:r>
              <a:rPr lang="en-US" sz="1999" dirty="0" smtClean="0"/>
              <a:t>Would you attend another session held by FCTL?</a:t>
            </a:r>
          </a:p>
          <a:p>
            <a:pPr marL="799860" lvl="1" indent="-342797">
              <a:buFont typeface="Arial" panose="020B0604020202020204" pitchFamily="34" charset="0"/>
              <a:buChar char="•"/>
            </a:pPr>
            <a:r>
              <a:rPr lang="en-US" sz="1999" dirty="0" smtClean="0"/>
              <a:t>Topics offered for upcoming sessions?</a:t>
            </a:r>
          </a:p>
          <a:p>
            <a:pPr marL="799860" lvl="1" indent="-342797">
              <a:buFont typeface="Arial" panose="020B0604020202020204" pitchFamily="34" charset="0"/>
              <a:buChar char="•"/>
            </a:pPr>
            <a:r>
              <a:rPr lang="en-US" sz="1999" dirty="0" smtClean="0"/>
              <a:t>General comments?</a:t>
            </a:r>
            <a:endParaRPr lang="en-US" sz="2399" dirty="0"/>
          </a:p>
        </p:txBody>
      </p:sp>
    </p:spTree>
    <p:extLst>
      <p:ext uri="{BB962C8B-B14F-4D97-AF65-F5344CB8AC3E}">
        <p14:creationId xmlns:p14="http://schemas.microsoft.com/office/powerpoint/2010/main" val="185845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34254" y="4805211"/>
            <a:ext cx="5757746" cy="469315"/>
          </a:xfrm>
          <a:prstGeom prst="rect">
            <a:avLst/>
          </a:prstGeom>
        </p:spPr>
        <p:txBody>
          <a:bodyPr vert="horz" lIns="91440" tIns="45720" rIns="91440" bIns="45720" rtlCol="0" anchor="t" anchorCtr="0">
            <a:noAutofit/>
          </a:bodyPr>
          <a:lstStyle>
            <a:lvl1pPr algn="l" defTabSz="914400" rtl="0" eaLnBrk="1" latinLnBrk="0" hangingPunct="1">
              <a:lnSpc>
                <a:spcPct val="80000"/>
              </a:lnSpc>
              <a:spcBef>
                <a:spcPct val="0"/>
              </a:spcBef>
              <a:buNone/>
              <a:defRPr sz="3600" b="0" kern="1200">
                <a:solidFill>
                  <a:srgbClr val="FFFFFF"/>
                </a:solidFill>
                <a:latin typeface="+mj-lt"/>
                <a:ea typeface="+mj-ea"/>
                <a:cs typeface="+mj-cs"/>
              </a:defRPr>
            </a:lvl1pPr>
          </a:lstStyle>
          <a:p>
            <a:r>
              <a:rPr lang="en-US" sz="1800" dirty="0">
                <a:solidFill>
                  <a:srgbClr val="004B85">
                    <a:lumMod val="75000"/>
                  </a:srgbClr>
                </a:solidFill>
                <a:latin typeface="Calibri" panose="020F0502020204030204" pitchFamily="34" charset="0"/>
                <a:hlinkClick r:id="rId3"/>
              </a:rPr>
              <a:t>https://campustechnology.com/articles/2016/10/12/55-percent-of-faculty-are-flipping-the-classroom.aspx</a:t>
            </a:r>
            <a:endParaRPr lang="en-US" sz="1800" dirty="0">
              <a:solidFill>
                <a:srgbClr val="004B85">
                  <a:lumMod val="75000"/>
                </a:srgbClr>
              </a:solidFill>
              <a:latin typeface="Calibri" panose="020F0502020204030204" pitchFamily="34" charset="0"/>
            </a:endParaRPr>
          </a:p>
        </p:txBody>
      </p:sp>
      <p:pic>
        <p:nvPicPr>
          <p:cNvPr id="1026" name="Picture 2" descr="https://campustechnology.com/~/media/EDU/CampusTechnology/Images/2016/10/20161012useofflippe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75" y="304078"/>
            <a:ext cx="5373629" cy="6412532"/>
          </a:xfrm>
          <a:prstGeom prst="rect">
            <a:avLst/>
          </a:prstGeom>
          <a:noFill/>
          <a:ln w="76200">
            <a:solidFill>
              <a:schemeClr val="tx1"/>
            </a:solidFill>
          </a:ln>
          <a:effectLst>
            <a:glow rad="228600">
              <a:schemeClr val="accent3">
                <a:satMod val="175000"/>
                <a:alpha val="40000"/>
              </a:schemeClr>
            </a:glow>
            <a:outerShdw blurRad="76200" dir="18900000" sy="23000" kx="-1200000" algn="bl" rotWithShape="0">
              <a:prstClr val="black">
                <a:alpha val="20000"/>
              </a:prstClr>
            </a:outerShdw>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218665" y="304078"/>
            <a:ext cx="5744736" cy="1200329"/>
          </a:xfrm>
          <a:prstGeom prst="rect">
            <a:avLst/>
          </a:prstGeom>
          <a:solidFill>
            <a:srgbClr val="002060"/>
          </a:solidFill>
        </p:spPr>
        <p:txBody>
          <a:bodyPr wrap="square">
            <a:spAutoFit/>
          </a:bodyPr>
          <a:lstStyle/>
          <a:p>
            <a:pPr fontAlgn="base"/>
            <a:r>
              <a:rPr lang="en-US" sz="3600" b="1" dirty="0">
                <a:solidFill>
                  <a:schemeClr val="bg1"/>
                </a:solidFill>
                <a:latin typeface="Ubuntu"/>
              </a:rPr>
              <a:t>55 Percent of Faculty Are Flipping the </a:t>
            </a:r>
            <a:r>
              <a:rPr lang="en-US" sz="3600" b="1" dirty="0" smtClean="0">
                <a:solidFill>
                  <a:schemeClr val="bg1"/>
                </a:solidFill>
                <a:latin typeface="Ubuntu"/>
              </a:rPr>
              <a:t>Classroom</a:t>
            </a:r>
            <a:endParaRPr lang="en-US" sz="3600" b="1" dirty="0">
              <a:solidFill>
                <a:schemeClr val="bg1"/>
              </a:solidFill>
              <a:latin typeface="Ubuntu"/>
            </a:endParaRPr>
          </a:p>
        </p:txBody>
      </p:sp>
      <p:sp>
        <p:nvSpPr>
          <p:cNvPr id="9" name="Rectangle 8"/>
          <p:cNvSpPr/>
          <p:nvPr/>
        </p:nvSpPr>
        <p:spPr>
          <a:xfrm>
            <a:off x="6218665" y="1769814"/>
            <a:ext cx="5744736" cy="2000548"/>
          </a:xfrm>
          <a:prstGeom prst="rect">
            <a:avLst/>
          </a:prstGeom>
          <a:solidFill>
            <a:srgbClr val="002060"/>
          </a:solidFill>
        </p:spPr>
        <p:txBody>
          <a:bodyPr wrap="square">
            <a:spAutoFit/>
          </a:bodyPr>
          <a:lstStyle/>
          <a:p>
            <a:pPr fontAlgn="base"/>
            <a:r>
              <a:rPr lang="en-US" sz="2800" i="1" dirty="0" smtClean="0">
                <a:solidFill>
                  <a:schemeClr val="bg1"/>
                </a:solidFill>
                <a:latin typeface="Noto Sans"/>
              </a:rPr>
              <a:t>Campus Technology’s </a:t>
            </a:r>
          </a:p>
          <a:p>
            <a:pPr fontAlgn="base"/>
            <a:r>
              <a:rPr lang="en-US" sz="2400" i="1" dirty="0" smtClean="0">
                <a:solidFill>
                  <a:schemeClr val="bg1"/>
                </a:solidFill>
                <a:latin typeface="Noto Sans"/>
              </a:rPr>
              <a:t>first-ever </a:t>
            </a:r>
            <a:r>
              <a:rPr lang="en-US" sz="2400" i="1" dirty="0">
                <a:solidFill>
                  <a:schemeClr val="bg1"/>
                </a:solidFill>
                <a:latin typeface="Noto Sans"/>
              </a:rPr>
              <a:t>Teaching with Technology survey gauged educators' use of the flipped classroom model, blended/online teaching environments and more.</a:t>
            </a:r>
            <a:endParaRPr lang="en-US" sz="2400" b="0" i="1" dirty="0">
              <a:solidFill>
                <a:schemeClr val="bg1"/>
              </a:solidFill>
              <a:effectLst/>
              <a:latin typeface="Noto Sans"/>
            </a:endParaRPr>
          </a:p>
        </p:txBody>
      </p:sp>
    </p:spTree>
    <p:extLst>
      <p:ext uri="{BB962C8B-B14F-4D97-AF65-F5344CB8AC3E}">
        <p14:creationId xmlns:p14="http://schemas.microsoft.com/office/powerpoint/2010/main" val="2706437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7892" y="2206977"/>
            <a:ext cx="3028986" cy="3439221"/>
          </a:xfrm>
        </p:spPr>
      </p:pic>
      <p:sp>
        <p:nvSpPr>
          <p:cNvPr id="5" name="Title 1"/>
          <p:cNvSpPr txBox="1">
            <a:spLocks/>
          </p:cNvSpPr>
          <p:nvPr/>
        </p:nvSpPr>
        <p:spPr>
          <a:xfrm>
            <a:off x="4070195" y="2206977"/>
            <a:ext cx="7248293" cy="3439221"/>
          </a:xfrm>
          <a:prstGeom prst="rect">
            <a:avLst/>
          </a:prstGeom>
        </p:spPr>
        <p:txBody>
          <a:bodyPr vert="horz" lIns="91440" tIns="45720" rIns="91440" bIns="45720" rtlCol="0" anchor="t" anchorCtr="0">
            <a:noAutofit/>
          </a:bodyPr>
          <a:lstStyle>
            <a:lvl1pPr algn="l" defTabSz="914400" rtl="0" eaLnBrk="1" latinLnBrk="0" hangingPunct="1">
              <a:lnSpc>
                <a:spcPct val="80000"/>
              </a:lnSpc>
              <a:spcBef>
                <a:spcPct val="0"/>
              </a:spcBef>
              <a:buNone/>
              <a:defRPr sz="3600" b="0" kern="1200">
                <a:solidFill>
                  <a:srgbClr val="FFFFFF"/>
                </a:solidFill>
                <a:latin typeface="+mj-lt"/>
                <a:ea typeface="+mj-ea"/>
                <a:cs typeface="+mj-cs"/>
              </a:defRPr>
            </a:lvl1pPr>
          </a:lstStyle>
          <a:p>
            <a:r>
              <a:rPr lang="en-US" sz="2800" dirty="0" smtClean="0">
                <a:solidFill>
                  <a:srgbClr val="004B85">
                    <a:lumMod val="75000"/>
                  </a:srgbClr>
                </a:solidFill>
                <a:latin typeface="Calibri" panose="020F0502020204030204" pitchFamily="34" charset="0"/>
              </a:rPr>
              <a:t>Founder</a:t>
            </a:r>
            <a:r>
              <a:rPr lang="en-US" sz="2800" dirty="0">
                <a:solidFill>
                  <a:srgbClr val="004B85">
                    <a:lumMod val="75000"/>
                  </a:srgbClr>
                </a:solidFill>
                <a:latin typeface="Calibri" panose="020F0502020204030204" pitchFamily="34" charset="0"/>
              </a:rPr>
              <a:t>, Flip It </a:t>
            </a:r>
            <a:r>
              <a:rPr lang="en-US" sz="2800" dirty="0" smtClean="0">
                <a:solidFill>
                  <a:srgbClr val="004B85">
                    <a:lumMod val="75000"/>
                  </a:srgbClr>
                </a:solidFill>
                <a:latin typeface="Calibri" panose="020F0502020204030204" pitchFamily="34" charset="0"/>
              </a:rPr>
              <a:t>Consulting</a:t>
            </a:r>
          </a:p>
          <a:p>
            <a:r>
              <a:rPr lang="en-US" sz="2800" dirty="0" smtClean="0">
                <a:solidFill>
                  <a:srgbClr val="004B85">
                    <a:lumMod val="75000"/>
                  </a:srgbClr>
                </a:solidFill>
                <a:latin typeface="Calibri" panose="020F0502020204030204" pitchFamily="34" charset="0"/>
                <a:hlinkClick r:id="rId3"/>
              </a:rPr>
              <a:t>Flipitconsulting.com</a:t>
            </a:r>
            <a:endParaRPr lang="en-US" sz="2800" dirty="0" smtClean="0">
              <a:solidFill>
                <a:srgbClr val="004B85">
                  <a:lumMod val="75000"/>
                </a:srgbClr>
              </a:solidFill>
              <a:latin typeface="Calibri" panose="020F0502020204030204" pitchFamily="34" charset="0"/>
            </a:endParaRPr>
          </a:p>
          <a:p>
            <a:r>
              <a:rPr lang="en-US" sz="2800" dirty="0" smtClean="0">
                <a:solidFill>
                  <a:srgbClr val="004B85">
                    <a:lumMod val="75000"/>
                  </a:srgbClr>
                </a:solidFill>
                <a:latin typeface="Calibri" panose="020F0502020204030204" pitchFamily="34" charset="0"/>
                <a:hlinkClick r:id="rId3"/>
              </a:rPr>
              <a:t>Barbihoneycutt.com</a:t>
            </a:r>
            <a:endParaRPr lang="en-US" sz="2800" dirty="0">
              <a:solidFill>
                <a:srgbClr val="004B85">
                  <a:lumMod val="75000"/>
                </a:srgbClr>
              </a:solidFill>
              <a:latin typeface="Calibri" panose="020F0502020204030204" pitchFamily="34" charset="0"/>
            </a:endParaRPr>
          </a:p>
          <a:p>
            <a:endParaRPr lang="en-US" sz="2800" dirty="0">
              <a:solidFill>
                <a:srgbClr val="004B85">
                  <a:lumMod val="75000"/>
                </a:srgbClr>
              </a:solidFill>
              <a:latin typeface="Calibri" panose="020F0502020204030204" pitchFamily="34" charset="0"/>
            </a:endParaRPr>
          </a:p>
          <a:p>
            <a:r>
              <a:rPr lang="en-US" sz="2800" dirty="0">
                <a:solidFill>
                  <a:srgbClr val="004B85">
                    <a:lumMod val="75000"/>
                  </a:srgbClr>
                </a:solidFill>
                <a:latin typeface="Calibri" panose="020F0502020204030204" pitchFamily="34" charset="0"/>
              </a:rPr>
              <a:t>Director of Graduate Teaching and Professional Development Programs, NC State University</a:t>
            </a:r>
          </a:p>
          <a:p>
            <a:endParaRPr lang="en-US" sz="2800" dirty="0">
              <a:solidFill>
                <a:srgbClr val="004B85">
                  <a:lumMod val="75000"/>
                </a:srgbClr>
              </a:solidFill>
              <a:latin typeface="Calibri" panose="020F0502020204030204" pitchFamily="34" charset="0"/>
            </a:endParaRPr>
          </a:p>
          <a:p>
            <a:r>
              <a:rPr lang="en-US" sz="2800" dirty="0">
                <a:solidFill>
                  <a:srgbClr val="004B85">
                    <a:lumMod val="75000"/>
                  </a:srgbClr>
                </a:solidFill>
                <a:latin typeface="Calibri" panose="020F0502020204030204" pitchFamily="34" charset="0"/>
              </a:rPr>
              <a:t>Adjunct Assistant Professor, College of Education, NC State University</a:t>
            </a:r>
          </a:p>
        </p:txBody>
      </p:sp>
      <p:sp>
        <p:nvSpPr>
          <p:cNvPr id="6" name="Rectangle 5"/>
          <p:cNvSpPr/>
          <p:nvPr/>
        </p:nvSpPr>
        <p:spPr>
          <a:xfrm>
            <a:off x="341972" y="304078"/>
            <a:ext cx="5880407" cy="1508105"/>
          </a:xfrm>
          <a:prstGeom prst="rect">
            <a:avLst/>
          </a:prstGeom>
          <a:solidFill>
            <a:srgbClr val="002060"/>
          </a:solidFill>
        </p:spPr>
        <p:txBody>
          <a:bodyPr wrap="square">
            <a:spAutoFit/>
          </a:bodyPr>
          <a:lstStyle/>
          <a:p>
            <a:pPr fontAlgn="base"/>
            <a:endParaRPr lang="en-US" sz="1000" b="1" dirty="0" smtClean="0">
              <a:solidFill>
                <a:schemeClr val="bg1"/>
              </a:solidFill>
              <a:latin typeface="Ubuntu"/>
            </a:endParaRPr>
          </a:p>
          <a:p>
            <a:pPr fontAlgn="base"/>
            <a:endParaRPr lang="en-US" sz="1000" b="1" dirty="0">
              <a:solidFill>
                <a:schemeClr val="bg1"/>
              </a:solidFill>
              <a:latin typeface="Ubuntu"/>
            </a:endParaRPr>
          </a:p>
          <a:p>
            <a:pPr fontAlgn="base"/>
            <a:r>
              <a:rPr lang="en-US" sz="3600" b="1" dirty="0" err="1" smtClean="0">
                <a:solidFill>
                  <a:schemeClr val="bg1"/>
                </a:solidFill>
                <a:latin typeface="Ubuntu"/>
              </a:rPr>
              <a:t>Barbi</a:t>
            </a:r>
            <a:r>
              <a:rPr lang="en-US" sz="3600" b="1" dirty="0" smtClean="0">
                <a:solidFill>
                  <a:schemeClr val="bg1"/>
                </a:solidFill>
                <a:latin typeface="Ubuntu"/>
              </a:rPr>
              <a:t> Honeycutt, PhD</a:t>
            </a:r>
          </a:p>
          <a:p>
            <a:pPr fontAlgn="base"/>
            <a:endParaRPr lang="en-US" sz="3600" b="1" dirty="0">
              <a:solidFill>
                <a:schemeClr val="bg1"/>
              </a:solidFill>
              <a:latin typeface="Ubuntu"/>
            </a:endParaRPr>
          </a:p>
        </p:txBody>
      </p:sp>
    </p:spTree>
    <p:extLst>
      <p:ext uri="{BB962C8B-B14F-4D97-AF65-F5344CB8AC3E}">
        <p14:creationId xmlns:p14="http://schemas.microsoft.com/office/powerpoint/2010/main" val="628287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34523803"/>
              </p:ext>
            </p:extLst>
          </p:nvPr>
        </p:nvGraphicFramePr>
        <p:xfrm>
          <a:off x="490654" y="646771"/>
          <a:ext cx="10738624" cy="5497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575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317"/>
            <a:ext cx="12192000" cy="5088835"/>
          </a:xfrm>
          <a:prstGeom prst="rect">
            <a:avLst/>
          </a:prstGeom>
        </p:spPr>
      </p:pic>
      <p:sp>
        <p:nvSpPr>
          <p:cNvPr id="3074" name="Rectangle 2"/>
          <p:cNvSpPr>
            <a:spLocks noGrp="1" noChangeArrowheads="1"/>
          </p:cNvSpPr>
          <p:nvPr>
            <p:ph type="title"/>
          </p:nvPr>
        </p:nvSpPr>
        <p:spPr>
          <a:xfrm>
            <a:off x="13063" y="5252433"/>
            <a:ext cx="11655840" cy="899665"/>
          </a:xfrm>
          <a:solidFill>
            <a:srgbClr val="002050"/>
          </a:solidFill>
        </p:spPr>
        <p:txBody>
          <a:bodyPr>
            <a:normAutofit/>
          </a:bodyPr>
          <a:lstStyle/>
          <a:p>
            <a:r>
              <a:rPr lang="en-US" i="1" dirty="0" smtClean="0">
                <a:solidFill>
                  <a:schemeClr val="bg1"/>
                </a:solidFill>
                <a:latin typeface="+mn-lt"/>
              </a:rPr>
              <a:t>“Which lesson plan </a:t>
            </a:r>
            <a:r>
              <a:rPr lang="en-US" i="1" dirty="0" smtClean="0">
                <a:solidFill>
                  <a:schemeClr val="bg1"/>
                </a:solidFill>
                <a:latin typeface="+mn-lt"/>
              </a:rPr>
              <a:t>do </a:t>
            </a:r>
            <a:r>
              <a:rPr lang="en-US" i="1" dirty="0" smtClean="0">
                <a:solidFill>
                  <a:schemeClr val="bg1"/>
                </a:solidFill>
                <a:latin typeface="+mn-lt"/>
              </a:rPr>
              <a:t>I flip?”</a:t>
            </a:r>
            <a:endParaRPr lang="en-US" i="1" dirty="0">
              <a:solidFill>
                <a:schemeClr val="bg1"/>
              </a:solidFill>
              <a:latin typeface="+mn-lt"/>
            </a:endParaRPr>
          </a:p>
        </p:txBody>
      </p:sp>
      <p:sp>
        <p:nvSpPr>
          <p:cNvPr id="3075" name="Rectangle 3"/>
          <p:cNvSpPr>
            <a:spLocks noGrp="1" noChangeArrowheads="1"/>
          </p:cNvSpPr>
          <p:nvPr>
            <p:ph idx="4294967295"/>
          </p:nvPr>
        </p:nvSpPr>
        <p:spPr>
          <a:xfrm>
            <a:off x="0" y="3601844"/>
            <a:ext cx="8229600" cy="1472431"/>
          </a:xfrm>
          <a:prstGeom prst="rect">
            <a:avLst/>
          </a:prstGeom>
          <a:solidFill>
            <a:srgbClr val="002050"/>
          </a:solidFill>
        </p:spPr>
        <p:txBody>
          <a:bodyPr>
            <a:normAutofit lnSpcReduction="10000"/>
          </a:bodyPr>
          <a:lstStyle/>
          <a:p>
            <a:r>
              <a:rPr lang="en-US" dirty="0" smtClean="0">
                <a:solidFill>
                  <a:schemeClr val="bg1"/>
                </a:solidFill>
              </a:rPr>
              <a:t>Look for confusion</a:t>
            </a:r>
          </a:p>
          <a:p>
            <a:r>
              <a:rPr lang="en-US" dirty="0" smtClean="0">
                <a:solidFill>
                  <a:schemeClr val="bg1"/>
                </a:solidFill>
              </a:rPr>
              <a:t>Look for fundamentals</a:t>
            </a:r>
          </a:p>
          <a:p>
            <a:r>
              <a:rPr lang="en-US" dirty="0" smtClean="0">
                <a:solidFill>
                  <a:schemeClr val="bg1"/>
                </a:solidFill>
              </a:rPr>
              <a:t>Look for boredom</a:t>
            </a:r>
            <a:endParaRPr lang="en-US" dirty="0">
              <a:solidFill>
                <a:schemeClr val="bg1"/>
              </a:solidFill>
            </a:endParaRPr>
          </a:p>
          <a:p>
            <a:pPr marL="0" indent="0">
              <a:buNone/>
            </a:pPr>
            <a:endParaRPr lang="en-US" dirty="0"/>
          </a:p>
          <a:p>
            <a:endParaRPr lang="en-US" sz="2800" dirty="0"/>
          </a:p>
        </p:txBody>
      </p:sp>
    </p:spTree>
    <p:extLst>
      <p:ext uri="{BB962C8B-B14F-4D97-AF65-F5344CB8AC3E}">
        <p14:creationId xmlns:p14="http://schemas.microsoft.com/office/powerpoint/2010/main" val="336946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440" y="563671"/>
            <a:ext cx="7952386" cy="5386191"/>
          </a:xfrm>
          <a:prstGeom prst="rect">
            <a:avLst/>
          </a:prstGeom>
        </p:spPr>
      </p:pic>
      <p:sp>
        <p:nvSpPr>
          <p:cNvPr id="4" name="TextBox 3"/>
          <p:cNvSpPr txBox="1"/>
          <p:nvPr/>
        </p:nvSpPr>
        <p:spPr>
          <a:xfrm>
            <a:off x="3327748" y="5862179"/>
            <a:ext cx="5423770" cy="400110"/>
          </a:xfrm>
          <a:prstGeom prst="rect">
            <a:avLst/>
          </a:prstGeom>
          <a:noFill/>
        </p:spPr>
        <p:txBody>
          <a:bodyPr wrap="square" rtlCol="0">
            <a:spAutoFit/>
          </a:bodyPr>
          <a:lstStyle/>
          <a:p>
            <a:pPr algn="ctr"/>
            <a:r>
              <a:rPr lang="en-US" sz="2000" dirty="0"/>
              <a:t>Revised Bloom’s Taxonomy</a:t>
            </a:r>
          </a:p>
        </p:txBody>
      </p:sp>
      <p:sp>
        <p:nvSpPr>
          <p:cNvPr id="5" name="Left Arrow 4"/>
          <p:cNvSpPr/>
          <p:nvPr/>
        </p:nvSpPr>
        <p:spPr>
          <a:xfrm rot="13414914">
            <a:off x="1631335" y="4109658"/>
            <a:ext cx="901874" cy="634331"/>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987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513" y="618755"/>
            <a:ext cx="7952386" cy="5386191"/>
          </a:xfrm>
          <a:prstGeom prst="rect">
            <a:avLst/>
          </a:prstGeom>
        </p:spPr>
      </p:pic>
      <p:sp>
        <p:nvSpPr>
          <p:cNvPr id="4" name="TextBox 3"/>
          <p:cNvSpPr txBox="1"/>
          <p:nvPr/>
        </p:nvSpPr>
        <p:spPr>
          <a:xfrm>
            <a:off x="3327748" y="5862179"/>
            <a:ext cx="5423770" cy="400110"/>
          </a:xfrm>
          <a:prstGeom prst="rect">
            <a:avLst/>
          </a:prstGeom>
          <a:noFill/>
        </p:spPr>
        <p:txBody>
          <a:bodyPr wrap="square" rtlCol="0">
            <a:spAutoFit/>
          </a:bodyPr>
          <a:lstStyle/>
          <a:p>
            <a:pPr algn="ctr"/>
            <a:r>
              <a:rPr lang="en-US" sz="2000" dirty="0"/>
              <a:t>Revised Bloom’s Taxonomy</a:t>
            </a:r>
          </a:p>
        </p:txBody>
      </p:sp>
      <p:sp>
        <p:nvSpPr>
          <p:cNvPr id="5" name="Left Arrow 4"/>
          <p:cNvSpPr/>
          <p:nvPr/>
        </p:nvSpPr>
        <p:spPr>
          <a:xfrm>
            <a:off x="9107025" y="1447801"/>
            <a:ext cx="901874" cy="634331"/>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36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68" y="2044732"/>
            <a:ext cx="6028121" cy="4082877"/>
          </a:xfrm>
          <a:prstGeom prst="rect">
            <a:avLst/>
          </a:prstGeom>
        </p:spPr>
      </p:pic>
      <p:sp>
        <p:nvSpPr>
          <p:cNvPr id="6147" name="Rectangle 3"/>
          <p:cNvSpPr>
            <a:spLocks noGrp="1" noChangeArrowheads="1"/>
          </p:cNvSpPr>
          <p:nvPr>
            <p:ph idx="1"/>
          </p:nvPr>
        </p:nvSpPr>
        <p:spPr>
          <a:xfrm>
            <a:off x="5791200" y="1408177"/>
            <a:ext cx="6400799" cy="2478023"/>
          </a:xfrm>
          <a:gradFill flip="none" rotWithShape="1">
            <a:gsLst>
              <a:gs pos="0">
                <a:srgbClr val="002060"/>
              </a:gs>
              <a:gs pos="86000">
                <a:srgbClr val="2E5E9B"/>
              </a:gs>
              <a:gs pos="90000">
                <a:srgbClr val="002060"/>
              </a:gs>
              <a:gs pos="100000">
                <a:schemeClr val="accent1">
                  <a:lumMod val="100000"/>
                </a:schemeClr>
              </a:gs>
            </a:gsLst>
            <a:path path="circle">
              <a:fillToRect l="50000" t="-80000" r="50000" b="180000"/>
            </a:path>
            <a:tileRect/>
          </a:gradFill>
        </p:spPr>
        <p:txBody>
          <a:bodyPr>
            <a:noAutofit/>
          </a:bodyPr>
          <a:lstStyle/>
          <a:p>
            <a:pPr marL="118872" indent="0" algn="ctr">
              <a:buNone/>
            </a:pPr>
            <a:r>
              <a:rPr lang="en-US" sz="4400" dirty="0" smtClean="0">
                <a:solidFill>
                  <a:schemeClr val="bg1"/>
                </a:solidFill>
              </a:rPr>
              <a:t>Should be done </a:t>
            </a:r>
            <a:r>
              <a:rPr lang="en-US" sz="4400" b="1" dirty="0" smtClean="0">
                <a:solidFill>
                  <a:srgbClr val="C00000"/>
                </a:solidFill>
              </a:rPr>
              <a:t>outside</a:t>
            </a:r>
            <a:r>
              <a:rPr lang="en-US" sz="4400" dirty="0" smtClean="0">
                <a:solidFill>
                  <a:srgbClr val="C00000"/>
                </a:solidFill>
              </a:rPr>
              <a:t> </a:t>
            </a:r>
            <a:r>
              <a:rPr lang="en-US" sz="4400" dirty="0" smtClean="0">
                <a:solidFill>
                  <a:schemeClr val="bg1"/>
                </a:solidFill>
              </a:rPr>
              <a:t>the classroom – before class begins</a:t>
            </a:r>
            <a:endParaRPr lang="en-US" sz="3200" dirty="0" smtClean="0">
              <a:solidFill>
                <a:schemeClr val="bg1"/>
              </a:solidFill>
            </a:endParaRPr>
          </a:p>
        </p:txBody>
      </p:sp>
      <p:sp>
        <p:nvSpPr>
          <p:cNvPr id="4" name="Rectangle 2"/>
          <p:cNvSpPr txBox="1">
            <a:spLocks noChangeArrowheads="1"/>
          </p:cNvSpPr>
          <p:nvPr/>
        </p:nvSpPr>
        <p:spPr>
          <a:xfrm>
            <a:off x="-1" y="-13014"/>
            <a:ext cx="12191999" cy="1421191"/>
          </a:xfrm>
          <a:prstGeom prst="rect">
            <a:avLst/>
          </a:prstGeom>
          <a:solidFill>
            <a:srgbClr val="002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i="1" dirty="0" smtClean="0">
                <a:solidFill>
                  <a:schemeClr val="bg1"/>
                </a:solidFill>
                <a:latin typeface="+mn-lt"/>
              </a:rPr>
              <a:t>  Understanding and Remembering</a:t>
            </a:r>
            <a:endParaRPr lang="en-US" i="1" dirty="0">
              <a:solidFill>
                <a:schemeClr val="bg1"/>
              </a:solidFill>
              <a:latin typeface="+mn-lt"/>
            </a:endParaRPr>
          </a:p>
        </p:txBody>
      </p:sp>
    </p:spTree>
    <p:extLst>
      <p:ext uri="{BB962C8B-B14F-4D97-AF65-F5344CB8AC3E}">
        <p14:creationId xmlns:p14="http://schemas.microsoft.com/office/powerpoint/2010/main" val="179658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50"/>
                                        <p:tgtEl>
                                          <p:spTgt spid="614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Effect transition="in" filter="fade">
                                      <p:cBhvr>
                                        <p:cTn id="10" dur="25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4878</TotalTime>
  <Words>908</Words>
  <Application>Microsoft Office PowerPoint</Application>
  <PresentationFormat>Widescreen</PresentationFormat>
  <Paragraphs>146</Paragraphs>
  <Slides>20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Arial</vt:lpstr>
      <vt:lpstr>Calibri</vt:lpstr>
      <vt:lpstr>Calibri Light</vt:lpstr>
      <vt:lpstr>Noto Sans</vt:lpstr>
      <vt:lpstr>Trebuchet MS</vt:lpstr>
      <vt:lpstr>Ubuntu</vt:lpstr>
      <vt:lpstr>Wingdings</vt:lpstr>
      <vt:lpstr>Office Theme</vt:lpstr>
      <vt:lpstr>Flip a Lesson Plan  Peggy Takach, Director Faculty Center for Teaching &amp; Learning</vt:lpstr>
      <vt:lpstr>PowerPoint Presentation</vt:lpstr>
      <vt:lpstr>PowerPoint Presentation</vt:lpstr>
      <vt:lpstr>PowerPoint Presentation</vt:lpstr>
      <vt:lpstr>PowerPoint Presentation</vt:lpstr>
      <vt:lpstr>“Which lesson plan do I flip?”</vt:lpstr>
      <vt:lpstr>PowerPoint Presentation</vt:lpstr>
      <vt:lpstr>PowerPoint Presentation</vt:lpstr>
      <vt:lpstr>PowerPoint Presentation</vt:lpstr>
      <vt:lpstr>PowerPoint Presentation</vt:lpstr>
      <vt:lpstr>PowerPoint Presentation</vt:lpstr>
      <vt:lpstr>“Let’s practice”</vt:lpstr>
      <vt:lpstr>Brainstorming Worksheet</vt:lpstr>
      <vt:lpstr>Prior to Class</vt:lpstr>
      <vt:lpstr>PowerPoint Presentation</vt:lpstr>
      <vt:lpstr>During Class</vt:lpstr>
      <vt:lpstr>End of Class</vt:lpstr>
      <vt:lpstr>PowerPoint Presentation</vt:lpstr>
      <vt:lpstr>PowerPoint Presentation</vt:lpstr>
      <vt:lpstr>PowerPoint Presentation</vt:lpstr>
    </vt:vector>
  </TitlesOfParts>
  <Company>Syracuse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convocation</dc:title>
  <dc:creator>mmclarke</dc:creator>
  <cp:lastModifiedBy>Peggy M Takach</cp:lastModifiedBy>
  <cp:revision>132</cp:revision>
  <cp:lastPrinted>2016-11-01T17:44:03Z</cp:lastPrinted>
  <dcterms:created xsi:type="dcterms:W3CDTF">2014-08-07T12:49:35Z</dcterms:created>
  <dcterms:modified xsi:type="dcterms:W3CDTF">2016-11-01T19:09:43Z</dcterms:modified>
</cp:coreProperties>
</file>